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56" r:id="rId3"/>
    <p:sldId id="257" r:id="rId4"/>
    <p:sldId id="258" r:id="rId5"/>
    <p:sldId id="259" r:id="rId6"/>
    <p:sldId id="260" r:id="rId7"/>
    <p:sldId id="261" r:id="rId8"/>
    <p:sldId id="262" r:id="rId9"/>
    <p:sldId id="263" r:id="rId10"/>
    <p:sldId id="270" r:id="rId11"/>
    <p:sldId id="271" r:id="rId12"/>
    <p:sldId id="272"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97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EEFD2AC-0763-444D-952B-3B1BB2DE467A}" type="datetimeFigureOut">
              <a:rPr lang="en-US" smtClean="0"/>
              <a:pPr/>
              <a:t>7/13/2021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1593146-198C-4261-B39F-F67FC68AD7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FD2AC-0763-444D-952B-3B1BB2DE467A}" type="datetimeFigureOut">
              <a:rPr lang="en-US" smtClean="0"/>
              <a:pPr/>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FD2AC-0763-444D-952B-3B1BB2DE467A}" type="datetimeFigureOut">
              <a:rPr lang="en-US" smtClean="0"/>
              <a:pPr/>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EFD2AC-0763-444D-952B-3B1BB2DE467A}" type="datetimeFigureOut">
              <a:rPr lang="en-US" smtClean="0"/>
              <a:pPr/>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EEFD2AC-0763-444D-952B-3B1BB2DE467A}" type="datetimeFigureOut">
              <a:rPr lang="en-US" smtClean="0"/>
              <a:pPr/>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93146-198C-4261-B39F-F67FC68AD7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FD2AC-0763-444D-952B-3B1BB2DE467A}" type="datetimeFigureOut">
              <a:rPr lang="en-US" smtClean="0"/>
              <a:pPr/>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EEFD2AC-0763-444D-952B-3B1BB2DE467A}" type="datetimeFigureOut">
              <a:rPr lang="en-US" smtClean="0"/>
              <a:pPr/>
              <a:t>7/13/2021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EFD2AC-0763-444D-952B-3B1BB2DE467A}" type="datetimeFigureOut">
              <a:rPr lang="en-US" smtClean="0"/>
              <a:pPr/>
              <a:t>7/13/2021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FD2AC-0763-444D-952B-3B1BB2DE467A}" type="datetimeFigureOut">
              <a:rPr lang="en-US" smtClean="0"/>
              <a:pPr/>
              <a:t>7/13/2021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EEFD2AC-0763-444D-952B-3B1BB2DE467A}" type="datetimeFigureOut">
              <a:rPr lang="en-US" smtClean="0"/>
              <a:pPr/>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93146-198C-4261-B39F-F67FC68AD7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EEFD2AC-0763-444D-952B-3B1BB2DE467A}" type="datetimeFigureOut">
              <a:rPr lang="en-US" smtClean="0"/>
              <a:pPr/>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1593146-198C-4261-B39F-F67FC68AD79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EFD2AC-0763-444D-952B-3B1BB2DE467A}" type="datetimeFigureOut">
              <a:rPr lang="en-US" smtClean="0"/>
              <a:pPr/>
              <a:t>7/13/2021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593146-198C-4261-B39F-F67FC68AD79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524000"/>
          <a:ext cx="6629400" cy="2286000"/>
        </p:xfrm>
        <a:graphic>
          <a:graphicData uri="http://schemas.openxmlformats.org/drawingml/2006/table">
            <a:tbl>
              <a:tblPr firstRow="1" bandRow="1">
                <a:tableStyleId>{5C22544A-7EE6-4342-B048-85BDC9FD1C3A}</a:tableStyleId>
              </a:tblPr>
              <a:tblGrid>
                <a:gridCol w="6629400"/>
              </a:tblGrid>
              <a:tr h="2286000">
                <a:tc>
                  <a:txBody>
                    <a:bodyPr/>
                    <a:lstStyle/>
                    <a:p>
                      <a:pPr algn="ctr"/>
                      <a:r>
                        <a:rPr lang="en-IN" dirty="0" smtClean="0"/>
                        <a:t>ACCELRATORS</a:t>
                      </a:r>
                    </a:p>
                    <a:p>
                      <a:pPr algn="ctr"/>
                      <a:endParaRPr lang="en-IN" dirty="0" smtClean="0"/>
                    </a:p>
                    <a:p>
                      <a:pPr algn="ctr"/>
                      <a:endParaRPr lang="en-IN" dirty="0" smtClean="0"/>
                    </a:p>
                    <a:p>
                      <a:pPr algn="ctr"/>
                      <a:endParaRPr lang="en-IN" dirty="0" smtClean="0"/>
                    </a:p>
                    <a:p>
                      <a:pPr algn="ctr"/>
                      <a:endParaRPr lang="en-IN" dirty="0" smtClean="0"/>
                    </a:p>
                    <a:p>
                      <a:pPr algn="ctr"/>
                      <a:r>
                        <a:rPr lang="en-IN" dirty="0" smtClean="0"/>
                        <a:t>Dr J P Singh</a:t>
                      </a:r>
                    </a:p>
                    <a:p>
                      <a:pPr algn="ctr"/>
                      <a:r>
                        <a:rPr lang="en-IN" dirty="0" smtClean="0"/>
                        <a:t>Associate Professor Physics </a:t>
                      </a:r>
                    </a:p>
                    <a:p>
                      <a:pPr algn="ctr"/>
                      <a:r>
                        <a:rPr lang="en-IN" dirty="0" smtClean="0"/>
                        <a:t>PGGC-11, Chandigarh</a:t>
                      </a:r>
                      <a:endParaRPr lang="en-IN" dirty="0"/>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86800" cy="838200"/>
          </a:xfrm>
        </p:spPr>
        <p:txBody>
          <a:bodyPr/>
          <a:lstStyle/>
          <a:p>
            <a:pPr algn="ctr"/>
            <a:r>
              <a:rPr lang="en-US" b="1" dirty="0" err="1" smtClean="0">
                <a:latin typeface="Times New Roman" pitchFamily="18" charset="0"/>
                <a:cs typeface="Times New Roman" pitchFamily="18" charset="0"/>
              </a:rPr>
              <a:t>betatron</a:t>
            </a:r>
            <a:endParaRPr lang="en-US" b="1" dirty="0">
              <a:latin typeface="Times New Roman" pitchFamily="18" charset="0"/>
              <a:cs typeface="Times New Roman" pitchFamily="18" charset="0"/>
            </a:endParaRPr>
          </a:p>
        </p:txBody>
      </p:sp>
      <p:sp>
        <p:nvSpPr>
          <p:cNvPr id="4" name="Rectangle 3"/>
          <p:cNvSpPr/>
          <p:nvPr/>
        </p:nvSpPr>
        <p:spPr>
          <a:xfrm>
            <a:off x="304800" y="1295400"/>
            <a:ext cx="8686800" cy="1938992"/>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betatron</a:t>
            </a:r>
            <a:r>
              <a:rPr lang="en-US" sz="2000" dirty="0" smtClean="0">
                <a:latin typeface="Times New Roman" pitchFamily="18" charset="0"/>
                <a:cs typeface="Times New Roman" pitchFamily="18" charset="0"/>
              </a:rPr>
              <a:t> is essentially a transformer with a torus-shaped vacuum tube as its secondary coil. An alternating current in the primary coils accelerates electrons in the vacuum around a circular path. The </a:t>
            </a:r>
            <a:r>
              <a:rPr lang="en-US" sz="2000" dirty="0" err="1" smtClean="0">
                <a:latin typeface="Times New Roman" pitchFamily="18" charset="0"/>
                <a:cs typeface="Times New Roman" pitchFamily="18" charset="0"/>
              </a:rPr>
              <a:t>betatron</a:t>
            </a:r>
            <a:r>
              <a:rPr lang="en-US" sz="2000" dirty="0" smtClean="0">
                <a:latin typeface="Times New Roman" pitchFamily="18" charset="0"/>
                <a:cs typeface="Times New Roman" pitchFamily="18" charset="0"/>
              </a:rPr>
              <a:t> was the first important machine for producing high energy electrons.</a:t>
            </a:r>
            <a:endParaRPr lang="en-US" sz="2000" dirty="0">
              <a:latin typeface="Times New Roman" pitchFamily="18" charset="0"/>
              <a:cs typeface="Times New Roman" pitchFamily="18" charset="0"/>
            </a:endParaRPr>
          </a:p>
        </p:txBody>
      </p:sp>
      <p:pic>
        <p:nvPicPr>
          <p:cNvPr id="44034" name="Picture 2"/>
          <p:cNvPicPr>
            <a:picLocks noChangeAspect="1" noChangeArrowheads="1"/>
          </p:cNvPicPr>
          <p:nvPr/>
        </p:nvPicPr>
        <p:blipFill>
          <a:blip r:embed="rId2"/>
          <a:srcRect/>
          <a:stretch>
            <a:fillRect/>
          </a:stretch>
        </p:blipFill>
        <p:spPr bwMode="auto">
          <a:xfrm>
            <a:off x="533400" y="3505200"/>
            <a:ext cx="4724400" cy="2940125"/>
          </a:xfrm>
          <a:prstGeom prst="rect">
            <a:avLst/>
          </a:prstGeom>
          <a:noFill/>
          <a:ln w="9525">
            <a:noFill/>
            <a:miter lim="800000"/>
            <a:headEnd/>
            <a:tailEnd/>
          </a:ln>
          <a:effectLst/>
        </p:spPr>
      </p:pic>
      <p:pic>
        <p:nvPicPr>
          <p:cNvPr id="44035" name="Picture 3"/>
          <p:cNvPicPr>
            <a:picLocks noChangeAspect="1" noChangeArrowheads="1"/>
          </p:cNvPicPr>
          <p:nvPr/>
        </p:nvPicPr>
        <p:blipFill>
          <a:blip r:embed="rId3"/>
          <a:srcRect/>
          <a:stretch>
            <a:fillRect/>
          </a:stretch>
        </p:blipFill>
        <p:spPr bwMode="auto">
          <a:xfrm>
            <a:off x="6172200" y="2895600"/>
            <a:ext cx="2286000" cy="3706091"/>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81000"/>
            <a:ext cx="8915400" cy="707886"/>
          </a:xfrm>
          <a:prstGeom prst="rect">
            <a:avLst/>
          </a:prstGeom>
        </p:spPr>
        <p:txBody>
          <a:bodyPr wrap="square">
            <a:spAutoFit/>
          </a:bodyPr>
          <a:lstStyle/>
          <a:p>
            <a:r>
              <a:rPr lang="en-US" sz="2000" dirty="0" smtClean="0">
                <a:latin typeface="Times New Roman" pitchFamily="18" charset="0"/>
                <a:cs typeface="Times New Roman" pitchFamily="18" charset="0"/>
              </a:rPr>
              <a:t>The induced </a:t>
            </a:r>
            <a:r>
              <a:rPr lang="en-US" sz="2000" dirty="0" err="1" smtClean="0">
                <a:latin typeface="Times New Roman" pitchFamily="18" charset="0"/>
                <a:cs typeface="Times New Roman" pitchFamily="18" charset="0"/>
              </a:rPr>
              <a:t>e.m.f</a:t>
            </a:r>
            <a:r>
              <a:rPr lang="en-US" sz="2000" dirty="0" smtClean="0">
                <a:latin typeface="Times New Roman" pitchFamily="18" charset="0"/>
                <a:cs typeface="Times New Roman" pitchFamily="18" charset="0"/>
              </a:rPr>
              <a:t> produced in the circuit by changing magnetic </a:t>
            </a:r>
            <a:r>
              <a:rPr lang="en-US" sz="2000" dirty="0" err="1" smtClean="0">
                <a:latin typeface="Times New Roman" pitchFamily="18" charset="0"/>
                <a:cs typeface="Times New Roman" pitchFamily="18" charset="0"/>
              </a:rPr>
              <a:t>fluxis</a:t>
            </a:r>
            <a:r>
              <a:rPr lang="en-US" sz="2000" dirty="0" smtClean="0">
                <a:latin typeface="Times New Roman" pitchFamily="18" charset="0"/>
                <a:cs typeface="Times New Roman" pitchFamily="18" charset="0"/>
              </a:rPr>
              <a:t> given by </a:t>
            </a:r>
            <a:r>
              <a:rPr lang="en-US" sz="2000" i="1" dirty="0" smtClean="0">
                <a:latin typeface="Times New Roman" pitchFamily="18" charset="0"/>
                <a:cs typeface="Times New Roman" pitchFamily="18" charset="0"/>
              </a:rPr>
              <a:t>Faraday’s law.</a:t>
            </a:r>
            <a:endParaRPr lang="en-US" sz="2000" i="1" dirty="0"/>
          </a:p>
        </p:txBody>
      </p:sp>
      <p:graphicFrame>
        <p:nvGraphicFramePr>
          <p:cNvPr id="6" name="Object 5"/>
          <p:cNvGraphicFramePr>
            <a:graphicFrameLocks noChangeAspect="1"/>
          </p:cNvGraphicFramePr>
          <p:nvPr/>
        </p:nvGraphicFramePr>
        <p:xfrm>
          <a:off x="3886200" y="1143000"/>
          <a:ext cx="1066800" cy="918633"/>
        </p:xfrm>
        <a:graphic>
          <a:graphicData uri="http://schemas.openxmlformats.org/presentationml/2006/ole">
            <p:oleObj spid="_x0000_s45059" name="Equation" r:id="rId3" imgW="457200" imgH="393480" progId="Equation.3">
              <p:embed/>
            </p:oleObj>
          </a:graphicData>
        </a:graphic>
      </p:graphicFrame>
      <p:sp>
        <p:nvSpPr>
          <p:cNvPr id="7" name="Rectangle 6"/>
          <p:cNvSpPr/>
          <p:nvPr/>
        </p:nvSpPr>
        <p:spPr>
          <a:xfrm>
            <a:off x="533400" y="1981200"/>
            <a:ext cx="8305800" cy="1015663"/>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The work done on an electron of charge </a:t>
            </a:r>
            <a:r>
              <a:rPr lang="en-US" sz="2000" i="1" dirty="0" smtClean="0">
                <a:latin typeface="Times New Roman" pitchFamily="18" charset="0"/>
                <a:cs typeface="Times New Roman" pitchFamily="18" charset="0"/>
              </a:rPr>
              <a:t>e</a:t>
            </a:r>
            <a:r>
              <a:rPr lang="en-US" sz="2000" dirty="0" smtClean="0">
                <a:latin typeface="Times New Roman" pitchFamily="18" charset="0"/>
                <a:cs typeface="Times New Roman" pitchFamily="18" charset="0"/>
              </a:rPr>
              <a:t> in one revolution is given by</a:t>
            </a:r>
          </a:p>
          <a:p>
            <a:pPr>
              <a:lnSpc>
                <a:spcPct val="150000"/>
              </a:lnSpc>
            </a:pPr>
            <a:r>
              <a:rPr lang="en-US" sz="2000" dirty="0" smtClean="0">
                <a:latin typeface="Times New Roman" pitchFamily="18" charset="0"/>
                <a:cs typeface="Times New Roman" pitchFamily="18" charset="0"/>
              </a:rPr>
              <a:t>                           W = charge on electron × induced </a:t>
            </a:r>
            <a:r>
              <a:rPr lang="en-US" sz="2000" dirty="0" err="1" smtClean="0">
                <a:latin typeface="Times New Roman" pitchFamily="18" charset="0"/>
                <a:cs typeface="Times New Roman" pitchFamily="18" charset="0"/>
              </a:rPr>
              <a:t>e.m.f</a:t>
            </a:r>
            <a:endParaRPr lang="en-US" sz="2000" dirty="0"/>
          </a:p>
        </p:txBody>
      </p:sp>
      <p:graphicFrame>
        <p:nvGraphicFramePr>
          <p:cNvPr id="8" name="Object 7"/>
          <p:cNvGraphicFramePr>
            <a:graphicFrameLocks noChangeAspect="1"/>
          </p:cNvGraphicFramePr>
          <p:nvPr/>
        </p:nvGraphicFramePr>
        <p:xfrm>
          <a:off x="3581400" y="2971800"/>
          <a:ext cx="2057400" cy="924339"/>
        </p:xfrm>
        <a:graphic>
          <a:graphicData uri="http://schemas.openxmlformats.org/presentationml/2006/ole">
            <p:oleObj spid="_x0000_s45060" name="Equation" r:id="rId4" imgW="876240" imgH="393480" progId="Equation.3">
              <p:embed/>
            </p:oleObj>
          </a:graphicData>
        </a:graphic>
      </p:graphicFrame>
      <p:sp>
        <p:nvSpPr>
          <p:cNvPr id="9" name="Rectangle 8"/>
          <p:cNvSpPr/>
          <p:nvPr/>
        </p:nvSpPr>
        <p:spPr>
          <a:xfrm>
            <a:off x="1143000" y="4267200"/>
            <a:ext cx="796372" cy="400110"/>
          </a:xfrm>
          <a:prstGeom prst="rect">
            <a:avLst/>
          </a:prstGeom>
        </p:spPr>
        <p:txBody>
          <a:bodyPr wrap="none">
            <a:spAutoFit/>
          </a:bodyPr>
          <a:lstStyle/>
          <a:p>
            <a:r>
              <a:rPr lang="en-US" sz="2000" dirty="0" smtClean="0">
                <a:latin typeface="Times New Roman" pitchFamily="18" charset="0"/>
                <a:cs typeface="Times New Roman" pitchFamily="18" charset="0"/>
              </a:rPr>
              <a:t>Now, </a:t>
            </a:r>
            <a:endParaRPr lang="en-US" sz="2000" dirty="0"/>
          </a:p>
        </p:txBody>
      </p:sp>
      <p:graphicFrame>
        <p:nvGraphicFramePr>
          <p:cNvPr id="10" name="Object 9"/>
          <p:cNvGraphicFramePr>
            <a:graphicFrameLocks noChangeAspect="1"/>
          </p:cNvGraphicFramePr>
          <p:nvPr/>
        </p:nvGraphicFramePr>
        <p:xfrm>
          <a:off x="2590800" y="4114800"/>
          <a:ext cx="4419600" cy="1992312"/>
        </p:xfrm>
        <a:graphic>
          <a:graphicData uri="http://schemas.openxmlformats.org/presentationml/2006/ole">
            <p:oleObj spid="_x0000_s45061" name="Equation" r:id="rId5" imgW="2450880" imgH="110484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2895600" y="304800"/>
          <a:ext cx="3689350" cy="2659063"/>
        </p:xfrm>
        <a:graphic>
          <a:graphicData uri="http://schemas.openxmlformats.org/presentationml/2006/ole">
            <p:oleObj spid="_x0000_s46082" name="Equation" r:id="rId3" imgW="2044440" imgH="1473120" progId="Equation.3">
              <p:embed/>
            </p:oleObj>
          </a:graphicData>
        </a:graphic>
      </p:graphicFrame>
      <p:sp>
        <p:nvSpPr>
          <p:cNvPr id="5" name="Rectangle 4"/>
          <p:cNvSpPr/>
          <p:nvPr/>
        </p:nvSpPr>
        <p:spPr>
          <a:xfrm>
            <a:off x="685800" y="3429000"/>
            <a:ext cx="3506088" cy="400110"/>
          </a:xfrm>
          <a:prstGeom prst="rect">
            <a:avLst/>
          </a:prstGeom>
        </p:spPr>
        <p:txBody>
          <a:bodyPr wrap="none">
            <a:spAutoFit/>
          </a:bodyPr>
          <a:lstStyle/>
          <a:p>
            <a:r>
              <a:rPr lang="en-US" sz="2000" dirty="0" smtClean="0">
                <a:latin typeface="Times New Roman" pitchFamily="18" charset="0"/>
                <a:cs typeface="Times New Roman" pitchFamily="18" charset="0"/>
              </a:rPr>
              <a:t>Combining all equations, we get</a:t>
            </a:r>
            <a:endParaRPr lang="en-US" sz="2000" dirty="0"/>
          </a:p>
        </p:txBody>
      </p:sp>
      <p:graphicFrame>
        <p:nvGraphicFramePr>
          <p:cNvPr id="6" name="Object 5"/>
          <p:cNvGraphicFramePr>
            <a:graphicFrameLocks noChangeAspect="1"/>
          </p:cNvGraphicFramePr>
          <p:nvPr/>
        </p:nvGraphicFramePr>
        <p:xfrm>
          <a:off x="3276600" y="3276600"/>
          <a:ext cx="3200400" cy="1689811"/>
        </p:xfrm>
        <a:graphic>
          <a:graphicData uri="http://schemas.openxmlformats.org/presentationml/2006/ole">
            <p:oleObj spid="_x0000_s46083" name="Equation" r:id="rId4" imgW="1587240" imgH="838080" progId="Equation.3">
              <p:embed/>
            </p:oleObj>
          </a:graphicData>
        </a:graphic>
      </p:graphicFrame>
      <p:sp>
        <p:nvSpPr>
          <p:cNvPr id="7" name="Rectangle 6"/>
          <p:cNvSpPr/>
          <p:nvPr/>
        </p:nvSpPr>
        <p:spPr>
          <a:xfrm>
            <a:off x="0" y="5105400"/>
            <a:ext cx="8991600" cy="1477328"/>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This equation is called </a:t>
            </a:r>
            <a:r>
              <a:rPr lang="en-US" sz="2000" dirty="0" err="1" smtClean="0">
                <a:latin typeface="Times New Roman" pitchFamily="18" charset="0"/>
                <a:cs typeface="Times New Roman" pitchFamily="18" charset="0"/>
              </a:rPr>
              <a:t>Betatron</a:t>
            </a:r>
            <a:r>
              <a:rPr lang="en-US" sz="2000" dirty="0" smtClean="0">
                <a:latin typeface="Times New Roman" pitchFamily="18" charset="0"/>
                <a:cs typeface="Times New Roman" pitchFamily="18" charset="0"/>
              </a:rPr>
              <a:t> condition or flux condition. This shows that the rate of change of magnetic flux within the orbit radius</a:t>
            </a:r>
            <a:r>
              <a:rPr lang="en-US" sz="2000" i="1" dirty="0" smtClean="0">
                <a:latin typeface="Times New Roman" pitchFamily="18" charset="0"/>
                <a:cs typeface="Times New Roman" pitchFamily="18" charset="0"/>
              </a:rPr>
              <a:t> r </a:t>
            </a:r>
            <a:r>
              <a:rPr lang="en-US" sz="2000" dirty="0" smtClean="0">
                <a:latin typeface="Times New Roman" pitchFamily="18" charset="0"/>
                <a:cs typeface="Times New Roman" pitchFamily="18" charset="0"/>
              </a:rPr>
              <a:t>is always twice that it would have been if the magnetic field intensity were uniform </a:t>
            </a:r>
            <a:r>
              <a:rPr lang="en-US" sz="2000" dirty="0" err="1" smtClean="0">
                <a:latin typeface="Times New Roman" pitchFamily="18" charset="0"/>
                <a:cs typeface="Times New Roman" pitchFamily="18" charset="0"/>
              </a:rPr>
              <a:t>thoroughout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thr</a:t>
            </a:r>
            <a:r>
              <a:rPr lang="en-US" sz="2000" dirty="0" smtClean="0">
                <a:latin typeface="Times New Roman" pitchFamily="18" charset="0"/>
                <a:cs typeface="Times New Roman" pitchFamily="18" charset="0"/>
              </a:rPr>
              <a:t> orbit.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686800" cy="838200"/>
          </a:xfrm>
        </p:spPr>
        <p:txBody>
          <a:bodyPr/>
          <a:lstStyle/>
          <a:p>
            <a:pPr algn="ctr"/>
            <a:r>
              <a:rPr lang="en-US" b="1" dirty="0" err="1" smtClean="0">
                <a:latin typeface="Times New Roman" pitchFamily="18" charset="0"/>
                <a:cs typeface="Times New Roman" pitchFamily="18" charset="0"/>
              </a:rPr>
              <a:t>Synchro</a:t>
            </a:r>
            <a:r>
              <a:rPr lang="en-US" b="1" dirty="0" smtClean="0">
                <a:latin typeface="Times New Roman" pitchFamily="18" charset="0"/>
                <a:cs typeface="Times New Roman" pitchFamily="18" charset="0"/>
              </a:rPr>
              <a:t>-cyclotron</a:t>
            </a:r>
            <a:endParaRPr lang="en-US" b="1" dirty="0">
              <a:latin typeface="Times New Roman" pitchFamily="18" charset="0"/>
              <a:cs typeface="Times New Roman" pitchFamily="18" charset="0"/>
            </a:endParaRPr>
          </a:p>
        </p:txBody>
      </p:sp>
      <p:sp>
        <p:nvSpPr>
          <p:cNvPr id="4" name="Rectangle 3"/>
          <p:cNvSpPr/>
          <p:nvPr/>
        </p:nvSpPr>
        <p:spPr>
          <a:xfrm>
            <a:off x="228600" y="1066800"/>
            <a:ext cx="8686800" cy="960135"/>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Synchro</a:t>
            </a:r>
            <a:r>
              <a:rPr lang="en-US" sz="2000" dirty="0" smtClean="0">
                <a:latin typeface="Times New Roman" pitchFamily="18" charset="0"/>
                <a:cs typeface="Times New Roman" pitchFamily="18" charset="0"/>
              </a:rPr>
              <a:t>-cyclotron overcomes the difficulties of cyclotron by decreasing the oscillator frequency to compensate for the changing mass.</a:t>
            </a:r>
            <a:endParaRPr lang="en-US" sz="2000" dirty="0"/>
          </a:p>
        </p:txBody>
      </p:sp>
      <p:pic>
        <p:nvPicPr>
          <p:cNvPr id="34818" name="Picture 2"/>
          <p:cNvPicPr>
            <a:picLocks noChangeAspect="1" noChangeArrowheads="1"/>
          </p:cNvPicPr>
          <p:nvPr/>
        </p:nvPicPr>
        <p:blipFill>
          <a:blip r:embed="rId2"/>
          <a:srcRect/>
          <a:stretch>
            <a:fillRect/>
          </a:stretch>
        </p:blipFill>
        <p:spPr bwMode="auto">
          <a:xfrm>
            <a:off x="4724400" y="2438400"/>
            <a:ext cx="3810000" cy="3254375"/>
          </a:xfrm>
          <a:prstGeom prst="rect">
            <a:avLst/>
          </a:prstGeom>
          <a:noFill/>
          <a:ln w="9525">
            <a:noFill/>
            <a:miter lim="800000"/>
            <a:headEnd/>
            <a:tailEnd/>
          </a:ln>
          <a:effectLst/>
        </p:spPr>
      </p:pic>
      <p:pic>
        <p:nvPicPr>
          <p:cNvPr id="34819" name="Picture 3"/>
          <p:cNvPicPr>
            <a:picLocks noChangeAspect="1" noChangeArrowheads="1"/>
          </p:cNvPicPr>
          <p:nvPr/>
        </p:nvPicPr>
        <p:blipFill>
          <a:blip r:embed="rId3"/>
          <a:srcRect/>
          <a:stretch>
            <a:fillRect/>
          </a:stretch>
        </p:blipFill>
        <p:spPr bwMode="auto">
          <a:xfrm>
            <a:off x="838200" y="2057400"/>
            <a:ext cx="3352800"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76200"/>
            <a:ext cx="8686800" cy="1882567"/>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The machine in which magnetic field is kept constant and the frequency is varied is known as </a:t>
            </a:r>
            <a:r>
              <a:rPr lang="en-US" sz="2000" b="1" dirty="0" err="1" smtClean="0">
                <a:latin typeface="Times New Roman" pitchFamily="18" charset="0"/>
                <a:cs typeface="Times New Roman" pitchFamily="18" charset="0"/>
              </a:rPr>
              <a:t>Synchro</a:t>
            </a:r>
            <a:r>
              <a:rPr lang="en-US" sz="2000" b="1" dirty="0" smtClean="0">
                <a:latin typeface="Times New Roman" pitchFamily="18" charset="0"/>
                <a:cs typeface="Times New Roman" pitchFamily="18" charset="0"/>
              </a:rPr>
              <a:t>-Cyclotron.</a:t>
            </a:r>
            <a:r>
              <a:rPr lang="en-US" sz="2000" dirty="0" smtClean="0">
                <a:latin typeface="Times New Roman" pitchFamily="18" charset="0"/>
                <a:cs typeface="Times New Roman" pitchFamily="18" charset="0"/>
              </a:rPr>
              <a:t> It can accelerate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-particle </a:t>
            </a:r>
            <a:r>
              <a:rPr lang="en-US" sz="2000" dirty="0" err="1" smtClean="0">
                <a:latin typeface="Times New Roman" pitchFamily="18" charset="0"/>
                <a:cs typeface="Times New Roman" pitchFamily="18" charset="0"/>
              </a:rPr>
              <a:t>upto</a:t>
            </a:r>
            <a:r>
              <a:rPr lang="en-US" sz="2000" dirty="0" smtClean="0">
                <a:latin typeface="Times New Roman" pitchFamily="18" charset="0"/>
                <a:cs typeface="Times New Roman" pitchFamily="18" charset="0"/>
              </a:rPr>
              <a:t> 400MeV, </a:t>
            </a:r>
            <a:r>
              <a:rPr lang="en-US" sz="2000" dirty="0" err="1" smtClean="0">
                <a:latin typeface="Times New Roman" pitchFamily="18" charset="0"/>
                <a:cs typeface="Times New Roman" pitchFamily="18" charset="0"/>
              </a:rPr>
              <a:t>deutrons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upto</a:t>
            </a:r>
            <a:r>
              <a:rPr lang="en-US" sz="2000" dirty="0" smtClean="0">
                <a:latin typeface="Times New Roman" pitchFamily="18" charset="0"/>
                <a:cs typeface="Times New Roman" pitchFamily="18" charset="0"/>
              </a:rPr>
              <a:t> 200MeV and protons </a:t>
            </a:r>
            <a:r>
              <a:rPr lang="en-US" sz="2000" dirty="0" err="1" smtClean="0">
                <a:latin typeface="Times New Roman" pitchFamily="18" charset="0"/>
                <a:cs typeface="Times New Roman" pitchFamily="18" charset="0"/>
              </a:rPr>
              <a:t>upto</a:t>
            </a:r>
            <a:r>
              <a:rPr lang="en-US" sz="2000" dirty="0" smtClean="0">
                <a:latin typeface="Times New Roman" pitchFamily="18" charset="0"/>
                <a:cs typeface="Times New Roman" pitchFamily="18" charset="0"/>
              </a:rPr>
              <a:t> 350 </a:t>
            </a:r>
            <a:r>
              <a:rPr lang="en-US" sz="2000" dirty="0" err="1" smtClean="0">
                <a:latin typeface="Times New Roman" pitchFamily="18" charset="0"/>
                <a:cs typeface="Times New Roman" pitchFamily="18" charset="0"/>
              </a:rPr>
              <a:t>MeV</a:t>
            </a:r>
            <a:r>
              <a:rPr lang="en-US" sz="2000" dirty="0" smtClean="0">
                <a:latin typeface="Times New Roman" pitchFamily="18" charset="0"/>
                <a:cs typeface="Times New Roman" pitchFamily="18" charset="0"/>
              </a:rPr>
              <a:t>.</a:t>
            </a:r>
            <a:endParaRPr lang="en-US" sz="2000" dirty="0" smtClean="0"/>
          </a:p>
          <a:p>
            <a:pPr>
              <a:lnSpc>
                <a:spcPct val="150000"/>
              </a:lnSpc>
            </a:pPr>
            <a:endParaRPr lang="en-US" sz="2000" b="1" dirty="0"/>
          </a:p>
        </p:txBody>
      </p:sp>
      <p:sp>
        <p:nvSpPr>
          <p:cNvPr id="6" name="Rectangle 5"/>
          <p:cNvSpPr/>
          <p:nvPr/>
        </p:nvSpPr>
        <p:spPr>
          <a:xfrm>
            <a:off x="609600" y="1828800"/>
            <a:ext cx="8305800" cy="3831818"/>
          </a:xfrm>
          <a:prstGeom prst="rect">
            <a:avLst/>
          </a:prstGeom>
        </p:spPr>
        <p:txBody>
          <a:bodyPr wrap="square">
            <a:spAutoFit/>
          </a:bodyPr>
          <a:lstStyle/>
          <a:p>
            <a:pPr>
              <a:lnSpc>
                <a:spcPct val="150000"/>
              </a:lnSpc>
            </a:pPr>
            <a:r>
              <a:rPr lang="en-US" b="1" dirty="0" smtClean="0">
                <a:latin typeface="Times New Roman" pitchFamily="18" charset="0"/>
                <a:cs typeface="Times New Roman" pitchFamily="18" charset="0"/>
              </a:rPr>
              <a:t>Advantages:</a:t>
            </a:r>
          </a:p>
          <a:p>
            <a:pPr marL="400050" indent="-400050">
              <a:lnSpc>
                <a:spcPct val="150000"/>
              </a:lnSpc>
              <a:buAutoNum type="romanLcParenBoth"/>
            </a:pPr>
            <a:r>
              <a:rPr lang="en-US" dirty="0" smtClean="0">
                <a:latin typeface="Times New Roman" pitchFamily="18" charset="0"/>
                <a:cs typeface="Times New Roman" pitchFamily="18" charset="0"/>
              </a:rPr>
              <a:t>The efficiency of the oscillator is high at low </a:t>
            </a:r>
            <a:r>
              <a:rPr lang="en-US" dirty="0" err="1" smtClean="0">
                <a:latin typeface="Times New Roman" pitchFamily="18" charset="0"/>
                <a:cs typeface="Times New Roman" pitchFamily="18" charset="0"/>
              </a:rPr>
              <a:t>r.f</a:t>
            </a:r>
            <a:r>
              <a:rPr lang="en-US" dirty="0" smtClean="0">
                <a:latin typeface="Times New Roman" pitchFamily="18" charset="0"/>
                <a:cs typeface="Times New Roman" pitchFamily="18" charset="0"/>
              </a:rPr>
              <a:t> voltage.</a:t>
            </a:r>
          </a:p>
          <a:p>
            <a:pPr marL="400050" indent="-400050">
              <a:lnSpc>
                <a:spcPct val="150000"/>
              </a:lnSpc>
              <a:buAutoNum type="romanLcParenBoth" startAt="2"/>
            </a:pPr>
            <a:r>
              <a:rPr lang="en-US" dirty="0" smtClean="0">
                <a:latin typeface="Times New Roman" pitchFamily="18" charset="0"/>
                <a:cs typeface="Times New Roman" pitchFamily="18" charset="0"/>
              </a:rPr>
              <a:t>High magnetic pole flux density is obtained by reducing the gap between the magnetic pole faces.</a:t>
            </a:r>
          </a:p>
          <a:p>
            <a:pPr marL="400050" indent="-400050">
              <a:lnSpc>
                <a:spcPct val="150000"/>
              </a:lnSpc>
            </a:pPr>
            <a:endParaRPr lang="en-US" dirty="0" smtClean="0">
              <a:latin typeface="Times New Roman" pitchFamily="18" charset="0"/>
              <a:cs typeface="Times New Roman" pitchFamily="18" charset="0"/>
            </a:endParaRPr>
          </a:p>
          <a:p>
            <a:pPr marL="400050" indent="-400050">
              <a:lnSpc>
                <a:spcPct val="150000"/>
              </a:lnSpc>
            </a:pPr>
            <a:r>
              <a:rPr lang="en-US" b="1" dirty="0" smtClean="0">
                <a:latin typeface="Times New Roman" pitchFamily="18" charset="0"/>
                <a:cs typeface="Times New Roman" pitchFamily="18" charset="0"/>
              </a:rPr>
              <a:t>Disadvantages:</a:t>
            </a:r>
          </a:p>
          <a:p>
            <a:pPr marL="400050" indent="-400050">
              <a:lnSpc>
                <a:spcPct val="150000"/>
              </a:lnSpc>
              <a:buAutoNum type="romanLcParenBoth"/>
            </a:pPr>
            <a:r>
              <a:rPr lang="en-US" dirty="0" smtClean="0">
                <a:latin typeface="Times New Roman" pitchFamily="18" charset="0"/>
                <a:cs typeface="Times New Roman" pitchFamily="18" charset="0"/>
              </a:rPr>
              <a:t>Electrons can’t be accelerated.</a:t>
            </a:r>
          </a:p>
          <a:p>
            <a:pPr marL="400050" indent="-400050">
              <a:lnSpc>
                <a:spcPct val="150000"/>
              </a:lnSpc>
            </a:pPr>
            <a:r>
              <a:rPr lang="en-US" dirty="0" smtClean="0">
                <a:latin typeface="Times New Roman" pitchFamily="18" charset="0"/>
                <a:cs typeface="Times New Roman" pitchFamily="18" charset="0"/>
              </a:rPr>
              <a:t>(ii)   The output beam current is very small (1µA) because a small fraction of injected ions are admitted into expanded phase stable orbits of maximum radius and energy.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86800" cy="838200"/>
          </a:xfrm>
        </p:spPr>
        <p:txBody>
          <a:bodyPr/>
          <a:lstStyle/>
          <a:p>
            <a:pPr algn="ctr"/>
            <a:r>
              <a:rPr lang="en-US" b="1" dirty="0" smtClean="0">
                <a:latin typeface="Times New Roman" pitchFamily="18" charset="0"/>
                <a:cs typeface="Times New Roman" pitchFamily="18" charset="0"/>
              </a:rPr>
              <a:t>synchrotrons</a:t>
            </a:r>
            <a:endParaRPr lang="en-US" b="1" dirty="0">
              <a:latin typeface="Times New Roman" pitchFamily="18" charset="0"/>
              <a:cs typeface="Times New Roman" pitchFamily="18" charset="0"/>
            </a:endParaRPr>
          </a:p>
        </p:txBody>
      </p:sp>
      <p:sp>
        <p:nvSpPr>
          <p:cNvPr id="4" name="Rectangle 3"/>
          <p:cNvSpPr/>
          <p:nvPr/>
        </p:nvSpPr>
        <p:spPr>
          <a:xfrm>
            <a:off x="457200" y="1295400"/>
            <a:ext cx="8458200" cy="2400657"/>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The orbital accelerator which employs the increasing magnetic induction B in an orbit of constant radius is called synchrotron. There are two types of synchrotrons: </a:t>
            </a:r>
          </a:p>
          <a:p>
            <a:pPr marL="514350" indent="-514350">
              <a:lnSpc>
                <a:spcPct val="150000"/>
              </a:lnSpc>
              <a:buAutoNum type="romanLcParenBoth"/>
            </a:pPr>
            <a:r>
              <a:rPr lang="en-US" sz="2000" dirty="0" smtClean="0">
                <a:latin typeface="Times New Roman" pitchFamily="18" charset="0"/>
                <a:cs typeface="Times New Roman" pitchFamily="18" charset="0"/>
              </a:rPr>
              <a:t>Electron synchrotron</a:t>
            </a:r>
          </a:p>
          <a:p>
            <a:pPr marL="514350" indent="-514350">
              <a:lnSpc>
                <a:spcPct val="150000"/>
              </a:lnSpc>
            </a:pPr>
            <a:r>
              <a:rPr lang="en-US" sz="2000" dirty="0" smtClean="0">
                <a:latin typeface="Times New Roman" pitchFamily="18" charset="0"/>
                <a:cs typeface="Times New Roman" pitchFamily="18" charset="0"/>
              </a:rPr>
              <a:t>(ii)    Proton synchrotron</a:t>
            </a:r>
            <a:endParaRPr lang="en-US" sz="2000" dirty="0"/>
          </a:p>
        </p:txBody>
      </p:sp>
      <p:pic>
        <p:nvPicPr>
          <p:cNvPr id="35842" name="Picture 2"/>
          <p:cNvPicPr>
            <a:picLocks noChangeAspect="1" noChangeArrowheads="1"/>
          </p:cNvPicPr>
          <p:nvPr/>
        </p:nvPicPr>
        <p:blipFill>
          <a:blip r:embed="rId2"/>
          <a:srcRect/>
          <a:stretch>
            <a:fillRect/>
          </a:stretch>
        </p:blipFill>
        <p:spPr bwMode="auto">
          <a:xfrm>
            <a:off x="4343400" y="2514600"/>
            <a:ext cx="4038600" cy="4038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533400"/>
            <a:ext cx="4572000" cy="400110"/>
          </a:xfrm>
          <a:prstGeom prst="rect">
            <a:avLst/>
          </a:prstGeom>
        </p:spPr>
        <p:txBody>
          <a:bodyPr>
            <a:spAutoFit/>
          </a:bodyPr>
          <a:lstStyle/>
          <a:p>
            <a:r>
              <a:rPr lang="en-US" sz="2000" b="1" dirty="0" smtClean="0">
                <a:latin typeface="Times New Roman" pitchFamily="18" charset="0"/>
                <a:cs typeface="Times New Roman" pitchFamily="18" charset="0"/>
              </a:rPr>
              <a:t>Electron synchrotron:</a:t>
            </a:r>
            <a:endParaRPr lang="en-US" sz="2000" b="1" dirty="0">
              <a:latin typeface="Times New Roman" pitchFamily="18" charset="0"/>
              <a:cs typeface="Times New Roman" pitchFamily="18" charset="0"/>
            </a:endParaRPr>
          </a:p>
        </p:txBody>
      </p:sp>
      <p:sp>
        <p:nvSpPr>
          <p:cNvPr id="5" name="Rectangle 4"/>
          <p:cNvSpPr/>
          <p:nvPr/>
        </p:nvSpPr>
        <p:spPr>
          <a:xfrm>
            <a:off x="381000" y="1352490"/>
            <a:ext cx="6172200" cy="400110"/>
          </a:xfrm>
          <a:prstGeom prst="rect">
            <a:avLst/>
          </a:prstGeom>
        </p:spPr>
        <p:txBody>
          <a:bodyPr wrap="square">
            <a:spAutoFit/>
          </a:bodyPr>
          <a:lstStyle/>
          <a:p>
            <a:r>
              <a:rPr lang="en-US" sz="2000" dirty="0" smtClean="0">
                <a:latin typeface="Times New Roman" pitchFamily="18" charset="0"/>
                <a:cs typeface="Times New Roman" pitchFamily="18" charset="0"/>
              </a:rPr>
              <a:t>The energy of electron having rest mass </a:t>
            </a:r>
            <a:r>
              <a:rPr lang="en-US" sz="2000" i="1" dirty="0" smtClean="0">
                <a:latin typeface="Times New Roman" pitchFamily="18" charset="0"/>
                <a:cs typeface="Times New Roman" pitchFamily="18" charset="0"/>
              </a:rPr>
              <a:t>m</a:t>
            </a:r>
            <a:r>
              <a:rPr lang="en-US" sz="2000" baseline="-25000" dirty="0" smtClean="0">
                <a:latin typeface="Times New Roman" pitchFamily="18" charset="0"/>
                <a:cs typeface="Times New Roman" pitchFamily="18" charset="0"/>
              </a:rPr>
              <a:t>o</a:t>
            </a:r>
            <a:r>
              <a:rPr lang="en-US" sz="2000" dirty="0" smtClean="0">
                <a:latin typeface="Times New Roman" pitchFamily="18" charset="0"/>
                <a:cs typeface="Times New Roman" pitchFamily="18" charset="0"/>
              </a:rPr>
              <a:t> is given by</a:t>
            </a:r>
            <a:endParaRPr lang="en-US" sz="2000" dirty="0">
              <a:latin typeface="Times New Roman" pitchFamily="18" charset="0"/>
              <a:cs typeface="Times New Roman" pitchFamily="18" charset="0"/>
            </a:endParaRPr>
          </a:p>
        </p:txBody>
      </p:sp>
      <p:graphicFrame>
        <p:nvGraphicFramePr>
          <p:cNvPr id="6" name="Object 5"/>
          <p:cNvGraphicFramePr>
            <a:graphicFrameLocks noChangeAspect="1"/>
          </p:cNvGraphicFramePr>
          <p:nvPr/>
        </p:nvGraphicFramePr>
        <p:xfrm>
          <a:off x="6096000" y="1224684"/>
          <a:ext cx="2768600" cy="604116"/>
        </p:xfrm>
        <a:graphic>
          <a:graphicData uri="http://schemas.openxmlformats.org/presentationml/2006/ole">
            <p:oleObj spid="_x0000_s36866" name="Equation" r:id="rId3" imgW="1117440" imgH="291960" progId="Equation.3">
              <p:embed/>
            </p:oleObj>
          </a:graphicData>
        </a:graphic>
      </p:graphicFrame>
      <p:sp>
        <p:nvSpPr>
          <p:cNvPr id="7" name="Rectangle 6"/>
          <p:cNvSpPr/>
          <p:nvPr/>
        </p:nvSpPr>
        <p:spPr>
          <a:xfrm>
            <a:off x="1752600" y="2438400"/>
            <a:ext cx="817853" cy="400110"/>
          </a:xfrm>
          <a:prstGeom prst="rect">
            <a:avLst/>
          </a:prstGeom>
        </p:spPr>
        <p:txBody>
          <a:bodyPr wrap="none">
            <a:spAutoFit/>
          </a:bodyPr>
          <a:lstStyle/>
          <a:p>
            <a:r>
              <a:rPr lang="en-US" sz="2000" dirty="0" smtClean="0">
                <a:latin typeface="Times New Roman" pitchFamily="18" charset="0"/>
                <a:cs typeface="Times New Roman" pitchFamily="18" charset="0"/>
              </a:rPr>
              <a:t>Since </a:t>
            </a:r>
            <a:endParaRPr lang="en-US" sz="2000" dirty="0"/>
          </a:p>
        </p:txBody>
      </p:sp>
      <p:graphicFrame>
        <p:nvGraphicFramePr>
          <p:cNvPr id="8" name="Object 7"/>
          <p:cNvGraphicFramePr>
            <a:graphicFrameLocks noChangeAspect="1"/>
          </p:cNvGraphicFramePr>
          <p:nvPr/>
        </p:nvGraphicFramePr>
        <p:xfrm>
          <a:off x="2819400" y="2362200"/>
          <a:ext cx="2971800" cy="2156012"/>
        </p:xfrm>
        <a:graphic>
          <a:graphicData uri="http://schemas.openxmlformats.org/presentationml/2006/ole">
            <p:oleObj spid="_x0000_s36867" name="Equation" r:id="rId4" imgW="1295280" imgH="939600" progId="Equation.3">
              <p:embed/>
            </p:oleObj>
          </a:graphicData>
        </a:graphic>
      </p:graphicFrame>
      <p:sp>
        <p:nvSpPr>
          <p:cNvPr id="9" name="Rectangle 8"/>
          <p:cNvSpPr/>
          <p:nvPr/>
        </p:nvSpPr>
        <p:spPr>
          <a:xfrm>
            <a:off x="381000" y="4629090"/>
            <a:ext cx="4685898" cy="400110"/>
          </a:xfrm>
          <a:prstGeom prst="rect">
            <a:avLst/>
          </a:prstGeom>
        </p:spPr>
        <p:txBody>
          <a:bodyPr wrap="none">
            <a:spAutoFit/>
          </a:bodyPr>
          <a:lstStyle/>
          <a:p>
            <a:r>
              <a:rPr lang="en-US" sz="2000" dirty="0" smtClean="0">
                <a:latin typeface="Times New Roman" pitchFamily="18" charset="0"/>
                <a:cs typeface="Times New Roman" pitchFamily="18" charset="0"/>
              </a:rPr>
              <a:t>And the frequency of oscillation is given by</a:t>
            </a:r>
            <a:endParaRPr lang="en-US" sz="2000" dirty="0"/>
          </a:p>
        </p:txBody>
      </p:sp>
      <p:graphicFrame>
        <p:nvGraphicFramePr>
          <p:cNvPr id="10" name="Object 9"/>
          <p:cNvGraphicFramePr>
            <a:graphicFrameLocks noChangeAspect="1"/>
          </p:cNvGraphicFramePr>
          <p:nvPr/>
        </p:nvGraphicFramePr>
        <p:xfrm>
          <a:off x="5410200" y="4465638"/>
          <a:ext cx="1524000" cy="1922462"/>
        </p:xfrm>
        <a:graphic>
          <a:graphicData uri="http://schemas.openxmlformats.org/presentationml/2006/ole">
            <p:oleObj spid="_x0000_s36868" name="Equation" r:id="rId5" imgW="825480" imgH="104112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87665"/>
            <a:ext cx="8534400" cy="1477328"/>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Proton synchrotron:</a:t>
            </a:r>
          </a:p>
          <a:p>
            <a:pPr>
              <a:lnSpc>
                <a:spcPct val="150000"/>
              </a:lnSpc>
            </a:pPr>
            <a:r>
              <a:rPr lang="en-US" sz="2000" dirty="0" smtClean="0">
                <a:latin typeface="Times New Roman" pitchFamily="18" charset="0"/>
                <a:cs typeface="Times New Roman" pitchFamily="18" charset="0"/>
              </a:rPr>
              <a:t>It is similar to electron synchrotron and is sometimes called </a:t>
            </a:r>
            <a:r>
              <a:rPr lang="en-US" sz="2000" i="1" dirty="0" err="1" smtClean="0">
                <a:latin typeface="Times New Roman" pitchFamily="18" charset="0"/>
                <a:cs typeface="Times New Roman" pitchFamily="18" charset="0"/>
              </a:rPr>
              <a:t>Bevatron</a:t>
            </a:r>
            <a:r>
              <a:rPr lang="en-US" sz="2000" i="1" dirty="0" smtClean="0">
                <a:latin typeface="Times New Roman" pitchFamily="18" charset="0"/>
                <a:cs typeface="Times New Roman" pitchFamily="18" charset="0"/>
              </a:rPr>
              <a:t>. </a:t>
            </a:r>
          </a:p>
          <a:p>
            <a:pPr>
              <a:lnSpc>
                <a:spcPct val="150000"/>
              </a:lnSpc>
            </a:pPr>
            <a:r>
              <a:rPr lang="en-US" sz="2000" dirty="0" smtClean="0">
                <a:latin typeface="Times New Roman" pitchFamily="18" charset="0"/>
                <a:cs typeface="Times New Roman" pitchFamily="18" charset="0"/>
              </a:rPr>
              <a:t>It can be used to accelerate protons, alpha particle, </a:t>
            </a:r>
            <a:r>
              <a:rPr lang="en-US" sz="2000" dirty="0" err="1" smtClean="0">
                <a:latin typeface="Times New Roman" pitchFamily="18" charset="0"/>
                <a:cs typeface="Times New Roman" pitchFamily="18" charset="0"/>
              </a:rPr>
              <a:t>deutrons</a:t>
            </a:r>
            <a:r>
              <a:rPr lang="en-US" sz="2000" dirty="0" smtClean="0">
                <a:latin typeface="Times New Roman" pitchFamily="18" charset="0"/>
                <a:cs typeface="Times New Roman" pitchFamily="18" charset="0"/>
              </a:rPr>
              <a:t> etc.</a:t>
            </a:r>
            <a:endParaRPr lang="en-US" sz="2000" dirty="0"/>
          </a:p>
        </p:txBody>
      </p:sp>
      <p:sp>
        <p:nvSpPr>
          <p:cNvPr id="5" name="Rectangle 4"/>
          <p:cNvSpPr/>
          <p:nvPr/>
        </p:nvSpPr>
        <p:spPr>
          <a:xfrm>
            <a:off x="457200" y="2133600"/>
            <a:ext cx="4253087" cy="400110"/>
          </a:xfrm>
          <a:prstGeom prst="rect">
            <a:avLst/>
          </a:prstGeom>
        </p:spPr>
        <p:txBody>
          <a:bodyPr wrap="none">
            <a:spAutoFit/>
          </a:bodyPr>
          <a:lstStyle/>
          <a:p>
            <a:r>
              <a:rPr lang="en-US" sz="2000" dirty="0" smtClean="0">
                <a:latin typeface="Times New Roman" pitchFamily="18" charset="0"/>
                <a:cs typeface="Times New Roman" pitchFamily="18" charset="0"/>
              </a:rPr>
              <a:t>The frequency of revolution is given by</a:t>
            </a:r>
            <a:endParaRPr lang="en-US" sz="2000" dirty="0"/>
          </a:p>
        </p:txBody>
      </p:sp>
      <p:graphicFrame>
        <p:nvGraphicFramePr>
          <p:cNvPr id="6" name="Object 5"/>
          <p:cNvGraphicFramePr>
            <a:graphicFrameLocks noChangeAspect="1"/>
          </p:cNvGraphicFramePr>
          <p:nvPr/>
        </p:nvGraphicFramePr>
        <p:xfrm>
          <a:off x="3276600" y="2667000"/>
          <a:ext cx="2317750" cy="937517"/>
        </p:xfrm>
        <a:graphic>
          <a:graphicData uri="http://schemas.openxmlformats.org/presentationml/2006/ole">
            <p:oleObj spid="_x0000_s37890" name="Equation" r:id="rId3" imgW="1130040" imgH="457200" progId="Equation.3">
              <p:embed/>
            </p:oleObj>
          </a:graphicData>
        </a:graphic>
      </p:graphicFrame>
      <p:graphicFrame>
        <p:nvGraphicFramePr>
          <p:cNvPr id="37891" name="Object 3"/>
          <p:cNvGraphicFramePr>
            <a:graphicFrameLocks noChangeAspect="1"/>
          </p:cNvGraphicFramePr>
          <p:nvPr/>
        </p:nvGraphicFramePr>
        <p:xfrm>
          <a:off x="2743200" y="4191000"/>
          <a:ext cx="3881438" cy="938213"/>
        </p:xfrm>
        <a:graphic>
          <a:graphicData uri="http://schemas.openxmlformats.org/presentationml/2006/ole">
            <p:oleObj spid="_x0000_s37891" name="Equation" r:id="rId4" imgW="1892160" imgH="457200" progId="Equation.3">
              <p:embed/>
            </p:oleObj>
          </a:graphicData>
        </a:graphic>
      </p:graphicFrame>
      <p:sp>
        <p:nvSpPr>
          <p:cNvPr id="8" name="Rectangle 7"/>
          <p:cNvSpPr/>
          <p:nvPr/>
        </p:nvSpPr>
        <p:spPr>
          <a:xfrm>
            <a:off x="457200" y="3657600"/>
            <a:ext cx="6590266" cy="400110"/>
          </a:xfrm>
          <a:prstGeom prst="rect">
            <a:avLst/>
          </a:prstGeom>
        </p:spPr>
        <p:txBody>
          <a:bodyPr wrap="none">
            <a:spAutoFit/>
          </a:bodyPr>
          <a:lstStyle/>
          <a:p>
            <a:r>
              <a:rPr lang="en-US" sz="2000" dirty="0" smtClean="0">
                <a:latin typeface="Times New Roman" pitchFamily="18" charset="0"/>
                <a:cs typeface="Times New Roman" pitchFamily="18" charset="0"/>
              </a:rPr>
              <a:t>In the presence of four straight </a:t>
            </a:r>
            <a:r>
              <a:rPr lang="en-US" sz="2000" dirty="0" err="1" smtClean="0">
                <a:latin typeface="Times New Roman" pitchFamily="18" charset="0"/>
                <a:cs typeface="Times New Roman" pitchFamily="18" charset="0"/>
              </a:rPr>
              <a:t>sectron</a:t>
            </a:r>
            <a:r>
              <a:rPr lang="en-US" sz="2000" dirty="0" smtClean="0">
                <a:latin typeface="Times New Roman" pitchFamily="18" charset="0"/>
                <a:cs typeface="Times New Roman" pitchFamily="18" charset="0"/>
              </a:rPr>
              <a:t> each of length </a:t>
            </a:r>
            <a:r>
              <a:rPr lang="en-US" sz="2000" i="1" dirty="0" smtClean="0">
                <a:latin typeface="Times New Roman" pitchFamily="18" charset="0"/>
                <a:cs typeface="Times New Roman" pitchFamily="18" charset="0"/>
              </a:rPr>
              <a:t>l, </a:t>
            </a:r>
            <a:r>
              <a:rPr lang="en-US" sz="2000" dirty="0" smtClean="0">
                <a:latin typeface="Times New Roman" pitchFamily="18" charset="0"/>
                <a:cs typeface="Times New Roman" pitchFamily="18" charset="0"/>
              </a:rPr>
              <a:t>we get</a:t>
            </a:r>
            <a:endParaRPr lang="en-US" sz="2000" dirty="0"/>
          </a:p>
        </p:txBody>
      </p:sp>
      <p:sp>
        <p:nvSpPr>
          <p:cNvPr id="9" name="Rectangle 8"/>
          <p:cNvSpPr/>
          <p:nvPr/>
        </p:nvSpPr>
        <p:spPr>
          <a:xfrm>
            <a:off x="685800" y="5486400"/>
            <a:ext cx="2075761" cy="400110"/>
          </a:xfrm>
          <a:prstGeom prst="rect">
            <a:avLst/>
          </a:prstGeom>
        </p:spPr>
        <p:txBody>
          <a:bodyPr wrap="none">
            <a:spAutoFit/>
          </a:bodyPr>
          <a:lstStyle/>
          <a:p>
            <a:r>
              <a:rPr lang="en-US" sz="2000" dirty="0" smtClean="0">
                <a:latin typeface="Times New Roman" pitchFamily="18" charset="0"/>
                <a:cs typeface="Times New Roman" pitchFamily="18" charset="0"/>
              </a:rPr>
              <a:t>Since total energy,</a:t>
            </a:r>
            <a:endParaRPr lang="en-US" sz="2000" dirty="0"/>
          </a:p>
        </p:txBody>
      </p:sp>
      <p:graphicFrame>
        <p:nvGraphicFramePr>
          <p:cNvPr id="10" name="Object 9"/>
          <p:cNvGraphicFramePr>
            <a:graphicFrameLocks noChangeAspect="1"/>
          </p:cNvGraphicFramePr>
          <p:nvPr/>
        </p:nvGraphicFramePr>
        <p:xfrm>
          <a:off x="3048000" y="5867400"/>
          <a:ext cx="4114800" cy="661821"/>
        </p:xfrm>
        <a:graphic>
          <a:graphicData uri="http://schemas.openxmlformats.org/presentationml/2006/ole">
            <p:oleObj spid="_x0000_s37892" name="Equation" r:id="rId5" imgW="1815840" imgH="29196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1066800" y="1219200"/>
          <a:ext cx="7708107" cy="3962400"/>
        </p:xfrm>
        <a:graphic>
          <a:graphicData uri="http://schemas.openxmlformats.org/presentationml/2006/ole">
            <p:oleObj spid="_x0000_s38914" name="Equation" r:id="rId3" imgW="3162240" imgH="162540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667000"/>
            <a:ext cx="8458200" cy="914400"/>
          </a:xfrm>
        </p:spPr>
        <p:txBody>
          <a:bodyPr>
            <a:normAutofit/>
          </a:bodyPr>
          <a:lstStyle/>
          <a:p>
            <a:pPr algn="ctr"/>
            <a:r>
              <a:rPr lang="en-US" sz="4400" b="1" smtClean="0">
                <a:latin typeface="Times New Roman" pitchFamily="18" charset="0"/>
                <a:cs typeface="Times New Roman" pitchFamily="18" charset="0"/>
              </a:rPr>
              <a:t>ACCELERATORS</a:t>
            </a:r>
            <a:endParaRPr lang="en-US" sz="4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lstStyle/>
          <a:p>
            <a:pPr algn="ctr"/>
            <a:r>
              <a:rPr lang="en-US" b="1" dirty="0" smtClean="0">
                <a:latin typeface="Times New Roman" pitchFamily="18" charset="0"/>
                <a:cs typeface="Times New Roman" pitchFamily="18" charset="0"/>
              </a:rPr>
              <a:t>Linear accelerator</a:t>
            </a:r>
            <a:endParaRPr lang="en-US" b="1" dirty="0">
              <a:latin typeface="Times New Roman" pitchFamily="18" charset="0"/>
              <a:cs typeface="Times New Roman" pitchFamily="18" charset="0"/>
            </a:endParaRPr>
          </a:p>
        </p:txBody>
      </p:sp>
      <p:sp>
        <p:nvSpPr>
          <p:cNvPr id="4" name="Rectangle 3"/>
          <p:cNvSpPr/>
          <p:nvPr/>
        </p:nvSpPr>
        <p:spPr>
          <a:xfrm>
            <a:off x="228600" y="1219200"/>
            <a:ext cx="8686800" cy="1938992"/>
          </a:xfrm>
          <a:prstGeom prst="rect">
            <a:avLst/>
          </a:prstGeom>
        </p:spPr>
        <p:txBody>
          <a:bodyPr wrap="square">
            <a:spAutoFit/>
          </a:bodyPr>
          <a:lstStyle/>
          <a:p>
            <a:r>
              <a:rPr lang="en-US" sz="2000" b="1" i="1" dirty="0" smtClean="0">
                <a:latin typeface="Times New Roman" pitchFamily="18" charset="0"/>
                <a:cs typeface="Times New Roman" pitchFamily="18" charset="0"/>
              </a:rPr>
              <a:t>Principle.</a:t>
            </a:r>
            <a:r>
              <a:rPr lang="en-US" sz="2000" b="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a:t>
            </a:r>
            <a:r>
              <a:rPr lang="en-US" sz="2000" dirty="0" smtClean="0">
                <a:latin typeface="Times New Roman" pitchFamily="18" charset="0"/>
                <a:cs typeface="Times New Roman" pitchFamily="18" charset="0"/>
              </a:rPr>
              <a:t>he working of a linear accelerator is based on the following two facts:</a:t>
            </a:r>
          </a:p>
          <a:p>
            <a:endParaRPr lang="en-US" sz="2000" dirty="0" smtClean="0">
              <a:latin typeface="Times New Roman" pitchFamily="18" charset="0"/>
              <a:cs typeface="Times New Roman" pitchFamily="18" charset="0"/>
            </a:endParaRPr>
          </a:p>
          <a:p>
            <a:pPr marL="400050" indent="-400050">
              <a:buAutoNum type="romanLcParenBoth"/>
            </a:pPr>
            <a:r>
              <a:rPr lang="en-US" sz="2000" dirty="0" smtClean="0">
                <a:latin typeface="Times New Roman" pitchFamily="18" charset="0"/>
                <a:cs typeface="Times New Roman" pitchFamily="18" charset="0"/>
              </a:rPr>
              <a:t>When a charged particle is subjected to an alternating electric field, it is accelerated during one half cycle.</a:t>
            </a:r>
          </a:p>
          <a:p>
            <a:pPr marL="400050" indent="-400050"/>
            <a:r>
              <a:rPr lang="en-US" sz="2000" dirty="0" smtClean="0">
                <a:latin typeface="Times New Roman" pitchFamily="18" charset="0"/>
                <a:cs typeface="Times New Roman" pitchFamily="18" charset="0"/>
              </a:rPr>
              <a:t>(ii)  The electric field inside a hollow charged conductor is always zero and a charged particle moves inside it with uniform velocity.</a:t>
            </a:r>
            <a:endParaRPr lang="en-US" sz="2000" dirty="0">
              <a:latin typeface="Times New Roman" pitchFamily="18" charset="0"/>
              <a:cs typeface="Times New Roman" pitchFamily="18" charset="0"/>
            </a:endParaRPr>
          </a:p>
        </p:txBody>
      </p:sp>
      <p:pic>
        <p:nvPicPr>
          <p:cNvPr id="1026" name="Picture 2" descr="http://www.antonine-education.co.uk/Salters/PRO/Accelerators_files/image001.gif"/>
          <p:cNvPicPr>
            <a:picLocks noChangeAspect="1" noChangeArrowheads="1"/>
          </p:cNvPicPr>
          <p:nvPr/>
        </p:nvPicPr>
        <p:blipFill>
          <a:blip r:embed="rId2"/>
          <a:srcRect/>
          <a:stretch>
            <a:fillRect/>
          </a:stretch>
        </p:blipFill>
        <p:spPr bwMode="auto">
          <a:xfrm>
            <a:off x="1371600" y="3352800"/>
            <a:ext cx="6470058" cy="322138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304800"/>
            <a:ext cx="8915400" cy="1323439"/>
          </a:xfrm>
          <a:prstGeom prst="rect">
            <a:avLst/>
          </a:prstGeom>
        </p:spPr>
        <p:txBody>
          <a:bodyPr wrap="square">
            <a:spAutoFit/>
          </a:bodyPr>
          <a:lstStyle/>
          <a:p>
            <a:pPr algn="just"/>
            <a:r>
              <a:rPr lang="en-US" sz="2000" i="1" dirty="0" smtClean="0">
                <a:latin typeface="Times New Roman" pitchFamily="18" charset="0"/>
                <a:cs typeface="Times New Roman" pitchFamily="18" charset="0"/>
              </a:rPr>
              <a:t>For the acceleration of the ion, the time of transit of ion through the length of a tube must be equal to half the time period of the high frequency alternating voltage supplied by the oscillator. So, each tube must be longer than its preceding one because the accelerated ion travels increasingly longer distance in the same time.</a:t>
            </a:r>
            <a:endParaRPr lang="en-US" sz="2000" i="1" dirty="0"/>
          </a:p>
        </p:txBody>
      </p:sp>
      <p:sp>
        <p:nvSpPr>
          <p:cNvPr id="6" name="Rectangle 5"/>
          <p:cNvSpPr/>
          <p:nvPr/>
        </p:nvSpPr>
        <p:spPr>
          <a:xfrm>
            <a:off x="76200" y="1752600"/>
            <a:ext cx="8915400" cy="707886"/>
          </a:xfrm>
          <a:prstGeom prst="rect">
            <a:avLst/>
          </a:prstGeom>
        </p:spPr>
        <p:txBody>
          <a:bodyPr wrap="square">
            <a:spAutoFit/>
          </a:bodyPr>
          <a:lstStyle/>
          <a:p>
            <a:r>
              <a:rPr lang="en-US" sz="2000" dirty="0" smtClean="0">
                <a:latin typeface="Times New Roman" pitchFamily="18" charset="0"/>
                <a:cs typeface="Times New Roman" pitchFamily="18" charset="0"/>
              </a:rPr>
              <a:t>If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and </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 respectively represents the charge and mass of the ion and V is the average value of potential difference then its velocity </a:t>
            </a:r>
            <a:r>
              <a:rPr lang="en-US" sz="2000" i="1" dirty="0" err="1" smtClean="0">
                <a:latin typeface="Times New Roman" pitchFamily="18" charset="0"/>
                <a:cs typeface="Times New Roman" pitchFamily="18" charset="0"/>
              </a:rPr>
              <a:t>v</a:t>
            </a:r>
            <a:r>
              <a:rPr lang="en-US" sz="2000" baseline="-25000" dirty="0" err="1"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 while entering nth tube is given by</a:t>
            </a:r>
            <a:endParaRPr lang="en-US" sz="2000" baseline="-25000" dirty="0"/>
          </a:p>
        </p:txBody>
      </p:sp>
      <p:graphicFrame>
        <p:nvGraphicFramePr>
          <p:cNvPr id="7" name="Object 6"/>
          <p:cNvGraphicFramePr>
            <a:graphicFrameLocks noChangeAspect="1"/>
          </p:cNvGraphicFramePr>
          <p:nvPr/>
        </p:nvGraphicFramePr>
        <p:xfrm>
          <a:off x="3124200" y="2514600"/>
          <a:ext cx="1905000" cy="997857"/>
        </p:xfrm>
        <a:graphic>
          <a:graphicData uri="http://schemas.openxmlformats.org/presentationml/2006/ole">
            <p:oleObj spid="_x0000_s15362" name="Equation" r:id="rId3" imgW="799920" imgH="419040" progId="Equation.3">
              <p:embed/>
            </p:oleObj>
          </a:graphicData>
        </a:graphic>
      </p:graphicFrame>
      <p:graphicFrame>
        <p:nvGraphicFramePr>
          <p:cNvPr id="8" name="Object 7"/>
          <p:cNvGraphicFramePr>
            <a:graphicFrameLocks noChangeAspect="1"/>
          </p:cNvGraphicFramePr>
          <p:nvPr/>
        </p:nvGraphicFramePr>
        <p:xfrm>
          <a:off x="3200400" y="3505200"/>
          <a:ext cx="1676400" cy="946355"/>
        </p:xfrm>
        <a:graphic>
          <a:graphicData uri="http://schemas.openxmlformats.org/presentationml/2006/ole">
            <p:oleObj spid="_x0000_s15363" name="Equation" r:id="rId4" imgW="787320" imgH="444240" progId="Equation.3">
              <p:embed/>
            </p:oleObj>
          </a:graphicData>
        </a:graphic>
      </p:graphicFrame>
      <p:sp>
        <p:nvSpPr>
          <p:cNvPr id="9" name="Rectangle 8"/>
          <p:cNvSpPr/>
          <p:nvPr/>
        </p:nvSpPr>
        <p:spPr>
          <a:xfrm>
            <a:off x="457200" y="4572000"/>
            <a:ext cx="5251759" cy="400110"/>
          </a:xfrm>
          <a:prstGeom prst="rect">
            <a:avLst/>
          </a:prstGeom>
        </p:spPr>
        <p:txBody>
          <a:bodyPr wrap="none">
            <a:spAutoFit/>
          </a:bodyPr>
          <a:lstStyle/>
          <a:p>
            <a:r>
              <a:rPr lang="en-US" sz="2000" dirty="0" smtClean="0">
                <a:latin typeface="Times New Roman" pitchFamily="18" charset="0"/>
                <a:cs typeface="Times New Roman" pitchFamily="18" charset="0"/>
              </a:rPr>
              <a:t>The velocity of the ion is directly proportional to </a:t>
            </a:r>
            <a:endParaRPr lang="en-US" sz="2000" dirty="0"/>
          </a:p>
        </p:txBody>
      </p:sp>
      <p:graphicFrame>
        <p:nvGraphicFramePr>
          <p:cNvPr id="10" name="Object 9"/>
          <p:cNvGraphicFramePr>
            <a:graphicFrameLocks noChangeAspect="1"/>
          </p:cNvGraphicFramePr>
          <p:nvPr/>
        </p:nvGraphicFramePr>
        <p:xfrm>
          <a:off x="5638800" y="4495800"/>
          <a:ext cx="457200" cy="433137"/>
        </p:xfrm>
        <a:graphic>
          <a:graphicData uri="http://schemas.openxmlformats.org/presentationml/2006/ole">
            <p:oleObj spid="_x0000_s15364" name="Equation" r:id="rId5" imgW="241200" imgH="228600" progId="Equation.3">
              <p:embed/>
            </p:oleObj>
          </a:graphicData>
        </a:graphic>
      </p:graphicFrame>
      <p:sp>
        <p:nvSpPr>
          <p:cNvPr id="11" name="Rectangle 10"/>
          <p:cNvSpPr/>
          <p:nvPr/>
        </p:nvSpPr>
        <p:spPr>
          <a:xfrm>
            <a:off x="228600" y="5029200"/>
            <a:ext cx="8763000" cy="707886"/>
          </a:xfrm>
          <a:prstGeom prst="rect">
            <a:avLst/>
          </a:prstGeom>
        </p:spPr>
        <p:txBody>
          <a:bodyPr wrap="square">
            <a:spAutoFit/>
          </a:bodyPr>
          <a:lstStyle/>
          <a:p>
            <a:r>
              <a:rPr lang="en-US" sz="2000" dirty="0" smtClean="0">
                <a:latin typeface="Times New Roman" pitchFamily="18" charset="0"/>
                <a:cs typeface="Times New Roman" pitchFamily="18" charset="0"/>
              </a:rPr>
              <a:t>The time taken by the ion to pass through all the tubes is same and is T/2. Therefore, the length of nth tube is given by</a:t>
            </a:r>
            <a:endParaRPr lang="en-US" sz="2000" dirty="0"/>
          </a:p>
        </p:txBody>
      </p:sp>
      <p:graphicFrame>
        <p:nvGraphicFramePr>
          <p:cNvPr id="12" name="Object 11"/>
          <p:cNvGraphicFramePr>
            <a:graphicFrameLocks noChangeAspect="1"/>
          </p:cNvGraphicFramePr>
          <p:nvPr/>
        </p:nvGraphicFramePr>
        <p:xfrm>
          <a:off x="3657600" y="5791200"/>
          <a:ext cx="1524000" cy="769088"/>
        </p:xfrm>
        <a:graphic>
          <a:graphicData uri="http://schemas.openxmlformats.org/presentationml/2006/ole">
            <p:oleObj spid="_x0000_s15365" name="Equation" r:id="rId6" imgW="545760" imgH="39348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3733800" y="304800"/>
          <a:ext cx="1676400" cy="817306"/>
        </p:xfrm>
        <a:graphic>
          <a:graphicData uri="http://schemas.openxmlformats.org/presentationml/2006/ole">
            <p:oleObj spid="_x0000_s30722" name="Equation" r:id="rId3" imgW="787320" imgH="444240" progId="Equation.3">
              <p:embed/>
            </p:oleObj>
          </a:graphicData>
        </a:graphic>
      </p:graphicFrame>
      <p:sp>
        <p:nvSpPr>
          <p:cNvPr id="5" name="Rectangle 4"/>
          <p:cNvSpPr/>
          <p:nvPr/>
        </p:nvSpPr>
        <p:spPr>
          <a:xfrm>
            <a:off x="838200" y="1524000"/>
            <a:ext cx="4572000" cy="400110"/>
          </a:xfrm>
          <a:prstGeom prst="rect">
            <a:avLst/>
          </a:prstGeom>
        </p:spPr>
        <p:txBody>
          <a:bodyPr>
            <a:spAutoFit/>
          </a:bodyPr>
          <a:lstStyle/>
          <a:p>
            <a:r>
              <a:rPr lang="en-US" sz="2000" dirty="0" smtClean="0">
                <a:latin typeface="Times New Roman" pitchFamily="18" charset="0"/>
                <a:cs typeface="Times New Roman" pitchFamily="18" charset="0"/>
              </a:rPr>
              <a:t>As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 V and T are constants, therefore </a:t>
            </a:r>
            <a:endParaRPr lang="en-US" sz="2000" dirty="0">
              <a:latin typeface="Times New Roman" pitchFamily="18" charset="0"/>
              <a:cs typeface="Times New Roman" pitchFamily="18" charset="0"/>
            </a:endParaRPr>
          </a:p>
        </p:txBody>
      </p:sp>
      <p:graphicFrame>
        <p:nvGraphicFramePr>
          <p:cNvPr id="6" name="Object 5"/>
          <p:cNvGraphicFramePr>
            <a:graphicFrameLocks noChangeAspect="1"/>
          </p:cNvGraphicFramePr>
          <p:nvPr/>
        </p:nvGraphicFramePr>
        <p:xfrm>
          <a:off x="5181600" y="1524000"/>
          <a:ext cx="762000" cy="401053"/>
        </p:xfrm>
        <a:graphic>
          <a:graphicData uri="http://schemas.openxmlformats.org/presentationml/2006/ole">
            <p:oleObj spid="_x0000_s30723" name="Equation" r:id="rId4" imgW="482400" imgH="253800" progId="Equation.3">
              <p:embed/>
            </p:oleObj>
          </a:graphicData>
        </a:graphic>
      </p:graphicFrame>
      <p:sp>
        <p:nvSpPr>
          <p:cNvPr id="7" name="Rectangle 6"/>
          <p:cNvSpPr/>
          <p:nvPr/>
        </p:nvSpPr>
        <p:spPr>
          <a:xfrm>
            <a:off x="762000" y="2209800"/>
            <a:ext cx="7696200" cy="400110"/>
          </a:xfrm>
          <a:prstGeom prst="rect">
            <a:avLst/>
          </a:prstGeom>
        </p:spPr>
        <p:txBody>
          <a:bodyPr wrap="square">
            <a:spAutoFit/>
          </a:bodyPr>
          <a:lstStyle/>
          <a:p>
            <a:r>
              <a:rPr lang="en-US" sz="2000" i="1" dirty="0" smtClean="0">
                <a:latin typeface="Times New Roman" pitchFamily="18" charset="0"/>
                <a:cs typeface="Times New Roman" pitchFamily="18" charset="0"/>
              </a:rPr>
              <a:t>i.e</a:t>
            </a:r>
            <a:r>
              <a:rPr lang="en-US" sz="2000" dirty="0" smtClean="0">
                <a:latin typeface="Times New Roman" pitchFamily="18" charset="0"/>
                <a:cs typeface="Times New Roman" pitchFamily="18" charset="0"/>
              </a:rPr>
              <a:t>. the lengths of the tubes1, 2, 3…….are in the ratio of 1, </a:t>
            </a:r>
            <a:endParaRPr lang="en-US" sz="2000" dirty="0">
              <a:latin typeface="Times New Roman" pitchFamily="18" charset="0"/>
              <a:cs typeface="Times New Roman" pitchFamily="18" charset="0"/>
            </a:endParaRPr>
          </a:p>
        </p:txBody>
      </p:sp>
      <p:graphicFrame>
        <p:nvGraphicFramePr>
          <p:cNvPr id="8" name="Object 7"/>
          <p:cNvGraphicFramePr>
            <a:graphicFrameLocks noChangeAspect="1"/>
          </p:cNvGraphicFramePr>
          <p:nvPr/>
        </p:nvGraphicFramePr>
        <p:xfrm>
          <a:off x="6781800" y="2209800"/>
          <a:ext cx="381000" cy="340895"/>
        </p:xfrm>
        <a:graphic>
          <a:graphicData uri="http://schemas.openxmlformats.org/presentationml/2006/ole">
            <p:oleObj spid="_x0000_s30724" name="Equation" r:id="rId5" imgW="241200" imgH="215640" progId="Equation.3">
              <p:embed/>
            </p:oleObj>
          </a:graphicData>
        </a:graphic>
      </p:graphicFrame>
      <p:graphicFrame>
        <p:nvGraphicFramePr>
          <p:cNvPr id="9" name="Object 8"/>
          <p:cNvGraphicFramePr>
            <a:graphicFrameLocks noChangeAspect="1"/>
          </p:cNvGraphicFramePr>
          <p:nvPr/>
        </p:nvGraphicFramePr>
        <p:xfrm>
          <a:off x="7162800" y="2209800"/>
          <a:ext cx="381000" cy="381000"/>
        </p:xfrm>
        <a:graphic>
          <a:graphicData uri="http://schemas.openxmlformats.org/presentationml/2006/ole">
            <p:oleObj spid="_x0000_s30725" name="Equation" r:id="rId6" imgW="228600" imgH="228600" progId="Equation.3">
              <p:embed/>
            </p:oleObj>
          </a:graphicData>
        </a:graphic>
      </p:graphicFrame>
      <p:sp>
        <p:nvSpPr>
          <p:cNvPr id="10" name="Rectangle 9"/>
          <p:cNvSpPr/>
          <p:nvPr/>
        </p:nvSpPr>
        <p:spPr>
          <a:xfrm>
            <a:off x="457200" y="2743200"/>
            <a:ext cx="8229600" cy="1883657"/>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Advantages:</a:t>
            </a:r>
          </a:p>
          <a:p>
            <a:pPr marL="342900" indent="-342900">
              <a:lnSpc>
                <a:spcPct val="150000"/>
              </a:lnSpc>
              <a:buAutoNum type="arabicParenBoth"/>
            </a:pPr>
            <a:r>
              <a:rPr lang="en-US" sz="2000" dirty="0" smtClean="0">
                <a:latin typeface="Times New Roman" pitchFamily="18" charset="0"/>
                <a:cs typeface="Times New Roman" pitchFamily="18" charset="0"/>
              </a:rPr>
              <a:t>Linear accelerators are economical when very high energies are required.</a:t>
            </a:r>
          </a:p>
          <a:p>
            <a:pPr marL="342900" indent="-342900">
              <a:lnSpc>
                <a:spcPct val="150000"/>
              </a:lnSpc>
            </a:pPr>
            <a:r>
              <a:rPr lang="en-US" sz="2000" dirty="0" smtClean="0">
                <a:latin typeface="Times New Roman" pitchFamily="18" charset="0"/>
                <a:cs typeface="Times New Roman" pitchFamily="18" charset="0"/>
              </a:rPr>
              <a:t>(2) These can provide well collimated beam of accelerated, charged particles with high intensity</a:t>
            </a:r>
            <a:endParaRPr lang="en-US" sz="2000" dirty="0">
              <a:latin typeface="Times New Roman" pitchFamily="18" charset="0"/>
              <a:cs typeface="Times New Roman" pitchFamily="18" charset="0"/>
            </a:endParaRPr>
          </a:p>
        </p:txBody>
      </p:sp>
      <p:sp>
        <p:nvSpPr>
          <p:cNvPr id="11" name="Rectangle 10"/>
          <p:cNvSpPr/>
          <p:nvPr/>
        </p:nvSpPr>
        <p:spPr>
          <a:xfrm>
            <a:off x="457200" y="4495800"/>
            <a:ext cx="8610600" cy="1477328"/>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Disadvantages:</a:t>
            </a:r>
          </a:p>
          <a:p>
            <a:pPr>
              <a:lnSpc>
                <a:spcPct val="150000"/>
              </a:lnSpc>
            </a:pPr>
            <a:r>
              <a:rPr lang="en-US" sz="2000" dirty="0" smtClean="0">
                <a:latin typeface="Times New Roman" pitchFamily="18" charset="0"/>
                <a:cs typeface="Times New Roman" pitchFamily="18" charset="0"/>
              </a:rPr>
              <a:t>The major disadvantage of the linear accelerator is its large length. To accelerate the charged particles to high energies, number of cylindrical tubes are to be used.  </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lstStyle/>
          <a:p>
            <a:pPr algn="ctr"/>
            <a:r>
              <a:rPr lang="en-US" b="1" dirty="0" smtClean="0">
                <a:latin typeface="Times New Roman" pitchFamily="18" charset="0"/>
                <a:cs typeface="Times New Roman" pitchFamily="18" charset="0"/>
              </a:rPr>
              <a:t>cyclotron</a:t>
            </a:r>
            <a:endParaRPr lang="en-IN" b="1" dirty="0">
              <a:latin typeface="Times New Roman" pitchFamily="18" charset="0"/>
              <a:cs typeface="Times New Roman" pitchFamily="18" charset="0"/>
            </a:endParaRPr>
          </a:p>
        </p:txBody>
      </p:sp>
      <p:pic>
        <p:nvPicPr>
          <p:cNvPr id="31746" name="Picture 2" descr="http://images.tutorvista.com/content/moving-charges-magnetism/cyclotron.jpeg"/>
          <p:cNvPicPr>
            <a:picLocks noChangeAspect="1" noChangeArrowheads="1"/>
          </p:cNvPicPr>
          <p:nvPr/>
        </p:nvPicPr>
        <p:blipFill>
          <a:blip r:embed="rId2"/>
          <a:srcRect/>
          <a:stretch>
            <a:fillRect/>
          </a:stretch>
        </p:blipFill>
        <p:spPr bwMode="auto">
          <a:xfrm>
            <a:off x="5029200" y="2362200"/>
            <a:ext cx="3886200" cy="4262634"/>
          </a:xfrm>
          <a:prstGeom prst="rect">
            <a:avLst/>
          </a:prstGeom>
          <a:noFill/>
        </p:spPr>
      </p:pic>
      <p:sp>
        <p:nvSpPr>
          <p:cNvPr id="4" name="Rectangle 3"/>
          <p:cNvSpPr/>
          <p:nvPr/>
        </p:nvSpPr>
        <p:spPr>
          <a:xfrm>
            <a:off x="381000" y="1219200"/>
            <a:ext cx="8382000" cy="960135"/>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A Cyclotron is a device that accelerates charged particles in a circular path by repeatedly dropping them over a potential difference</a:t>
            </a:r>
            <a:endParaRPr lang="en-IN" sz="2000" dirty="0"/>
          </a:p>
        </p:txBody>
      </p:sp>
      <p:sp>
        <p:nvSpPr>
          <p:cNvPr id="5" name="Rectangle 4"/>
          <p:cNvSpPr/>
          <p:nvPr/>
        </p:nvSpPr>
        <p:spPr>
          <a:xfrm>
            <a:off x="304800" y="2514600"/>
            <a:ext cx="4572000" cy="2400657"/>
          </a:xfrm>
          <a:prstGeom prst="rect">
            <a:avLst/>
          </a:prstGeom>
        </p:spPr>
        <p:txBody>
          <a:bodyPr wrap="square">
            <a:spAutoFit/>
          </a:bodyPr>
          <a:lstStyle/>
          <a:p>
            <a:pPr>
              <a:lnSpc>
                <a:spcPct val="150000"/>
              </a:lnSpc>
            </a:pPr>
            <a:r>
              <a:rPr lang="en-US" sz="2000" b="1" i="1" dirty="0" smtClean="0">
                <a:latin typeface="Times New Roman" pitchFamily="18" charset="0"/>
                <a:cs typeface="Times New Roman" pitchFamily="18" charset="0"/>
              </a:rPr>
              <a:t>Principle: </a:t>
            </a:r>
            <a:r>
              <a:rPr lang="en-US" sz="2000" i="1" dirty="0" smtClean="0">
                <a:latin typeface="Times New Roman" pitchFamily="18" charset="0"/>
                <a:cs typeface="Times New Roman" pitchFamily="18" charset="0"/>
              </a:rPr>
              <a:t>It is based on the principle that charged particles can acquire high energy when they are repeatedly passed through an accelerating electric field along a closed path.</a:t>
            </a:r>
            <a:endParaRPr lang="en-IN" sz="2000" i="1" dirty="0"/>
          </a:p>
        </p:txBody>
      </p:sp>
      <p:sp>
        <p:nvSpPr>
          <p:cNvPr id="6" name="Rectangle 5"/>
          <p:cNvSpPr/>
          <p:nvPr/>
        </p:nvSpPr>
        <p:spPr>
          <a:xfrm>
            <a:off x="0" y="5001161"/>
            <a:ext cx="4343400" cy="1323439"/>
          </a:xfrm>
          <a:prstGeom prst="rect">
            <a:avLst/>
          </a:prstGeom>
        </p:spPr>
        <p:txBody>
          <a:bodyPr wrap="square">
            <a:spAutoFit/>
          </a:bodyPr>
          <a:lstStyle/>
          <a:p>
            <a:pPr lvl="1" algn="just"/>
            <a:r>
              <a:rPr lang="en-US" sz="2000" dirty="0" smtClean="0">
                <a:latin typeface="Times New Roman" pitchFamily="18" charset="0"/>
                <a:cs typeface="Times New Roman" pitchFamily="18" charset="0"/>
              </a:rPr>
              <a:t>Particle acceleration is achieved using an RF field between “</a:t>
            </a:r>
            <a:r>
              <a:rPr lang="en-US" sz="2000" dirty="0" err="1" smtClean="0">
                <a:latin typeface="Times New Roman" pitchFamily="18" charset="0"/>
                <a:cs typeface="Times New Roman" pitchFamily="18" charset="0"/>
              </a:rPr>
              <a:t>dees</a:t>
            </a:r>
            <a:r>
              <a:rPr lang="en-US" sz="2000" dirty="0" smtClean="0">
                <a:latin typeface="Times New Roman" pitchFamily="18" charset="0"/>
                <a:cs typeface="Times New Roman" pitchFamily="18" charset="0"/>
              </a:rPr>
              <a:t>” with a constant magnetic field to guide the particles.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52400"/>
            <a:ext cx="8537915" cy="4401205"/>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Let  </a:t>
            </a:r>
            <a:r>
              <a:rPr lang="en-US" sz="2000" i="1" dirty="0" smtClean="0">
                <a:latin typeface="Times New Roman" pitchFamily="18" charset="0"/>
                <a:cs typeface="Times New Roman" pitchFamily="18" charset="0"/>
              </a:rPr>
              <a:t>m</a:t>
            </a:r>
            <a:r>
              <a:rPr lang="en-US" sz="2000" dirty="0" smtClean="0">
                <a:latin typeface="Times New Roman" pitchFamily="18" charset="0"/>
                <a:cs typeface="Times New Roman" pitchFamily="18" charset="0"/>
              </a:rPr>
              <a:t> = mass of ion to be accelerated</a:t>
            </a:r>
          </a:p>
          <a:p>
            <a:pPr>
              <a:lnSpc>
                <a:spcPct val="150000"/>
              </a:lnSpc>
            </a:pPr>
            <a:r>
              <a:rPr lang="en-US" sz="2000" dirty="0" smtClean="0">
                <a:latin typeface="Times New Roman" pitchFamily="18" charset="0"/>
                <a:cs typeface="Times New Roman" pitchFamily="18" charset="0"/>
              </a:rPr>
              <a:t>       B = magnetic field</a:t>
            </a:r>
          </a:p>
          <a:p>
            <a:pPr>
              <a:lnSpc>
                <a:spcPct val="150000"/>
              </a:lnSpc>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 charge on the ion</a:t>
            </a:r>
          </a:p>
          <a:p>
            <a:pPr>
              <a:lnSpc>
                <a:spcPct val="150000"/>
              </a:lnSpc>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v</a:t>
            </a:r>
            <a:r>
              <a:rPr lang="en-US" sz="2000" dirty="0" smtClean="0">
                <a:latin typeface="Times New Roman" pitchFamily="18" charset="0"/>
                <a:cs typeface="Times New Roman" pitchFamily="18" charset="0"/>
              </a:rPr>
              <a:t> = velocity of ion</a:t>
            </a:r>
          </a:p>
          <a:p>
            <a:pPr>
              <a:lnSpc>
                <a:spcPct val="150000"/>
              </a:lnSpc>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r</a:t>
            </a:r>
            <a:r>
              <a:rPr lang="en-US" sz="2000" dirty="0" smtClean="0">
                <a:latin typeface="Times New Roman" pitchFamily="18" charset="0"/>
                <a:cs typeface="Times New Roman" pitchFamily="18" charset="0"/>
              </a:rPr>
              <a:t> = radius of semi-circular path</a:t>
            </a:r>
          </a:p>
          <a:p>
            <a:pPr>
              <a:lnSpc>
                <a:spcPct val="150000"/>
              </a:lnSpc>
            </a:pPr>
            <a:r>
              <a:rPr lang="en-US" sz="2000" dirty="0" smtClean="0">
                <a:latin typeface="Times New Roman" pitchFamily="18" charset="0"/>
                <a:cs typeface="Times New Roman" pitchFamily="18" charset="0"/>
              </a:rPr>
              <a:t>The centripetal force required by the ion to move in a circular path is provided by</a:t>
            </a:r>
          </a:p>
          <a:p>
            <a:pPr>
              <a:lnSpc>
                <a:spcPct val="150000"/>
              </a:lnSpc>
            </a:pPr>
            <a:r>
              <a:rPr lang="en-US" sz="2000" dirty="0" smtClean="0">
                <a:latin typeface="Times New Roman" pitchFamily="18" charset="0"/>
                <a:cs typeface="Times New Roman" pitchFamily="18" charset="0"/>
              </a:rPr>
              <a:t>The perpendicular magnetic field B. </a:t>
            </a:r>
          </a:p>
          <a:p>
            <a:pPr>
              <a:lnSpc>
                <a:spcPct val="150000"/>
              </a:lnSpc>
            </a:pPr>
            <a:r>
              <a:rPr lang="en-US" sz="2000" dirty="0" smtClean="0">
                <a:latin typeface="Times New Roman" pitchFamily="18" charset="0"/>
                <a:cs typeface="Times New Roman" pitchFamily="18" charset="0"/>
              </a:rPr>
              <a:t>So, </a:t>
            </a:r>
          </a:p>
          <a:p>
            <a:endParaRPr lang="en-US" sz="2000" dirty="0" smtClean="0">
              <a:latin typeface="Times New Roman" pitchFamily="18" charset="0"/>
              <a:cs typeface="Times New Roman" pitchFamily="18" charset="0"/>
            </a:endParaRPr>
          </a:p>
          <a:p>
            <a:endParaRPr lang="en-IN" sz="2000" dirty="0"/>
          </a:p>
        </p:txBody>
      </p:sp>
      <p:graphicFrame>
        <p:nvGraphicFramePr>
          <p:cNvPr id="4" name="Object 3"/>
          <p:cNvGraphicFramePr>
            <a:graphicFrameLocks noChangeAspect="1"/>
          </p:cNvGraphicFramePr>
          <p:nvPr/>
        </p:nvGraphicFramePr>
        <p:xfrm>
          <a:off x="3581400" y="3505200"/>
          <a:ext cx="1409700" cy="861483"/>
        </p:xfrm>
        <a:graphic>
          <a:graphicData uri="http://schemas.openxmlformats.org/presentationml/2006/ole">
            <p:oleObj spid="_x0000_s31746" name="Equation" r:id="rId3" imgW="685800" imgH="419040" progId="Equation.3">
              <p:embed/>
            </p:oleObj>
          </a:graphicData>
        </a:graphic>
      </p:graphicFrame>
      <p:graphicFrame>
        <p:nvGraphicFramePr>
          <p:cNvPr id="5" name="Object 4"/>
          <p:cNvGraphicFramePr>
            <a:graphicFrameLocks noChangeAspect="1"/>
          </p:cNvGraphicFramePr>
          <p:nvPr/>
        </p:nvGraphicFramePr>
        <p:xfrm>
          <a:off x="3733800" y="4275910"/>
          <a:ext cx="990600" cy="933994"/>
        </p:xfrm>
        <a:graphic>
          <a:graphicData uri="http://schemas.openxmlformats.org/presentationml/2006/ole">
            <p:oleObj spid="_x0000_s31747" name="Equation" r:id="rId4" imgW="444240" imgH="419040" progId="Equation.3">
              <p:embed/>
            </p:oleObj>
          </a:graphicData>
        </a:graphic>
      </p:graphicFrame>
      <p:sp>
        <p:nvSpPr>
          <p:cNvPr id="6" name="Rectangle 5"/>
          <p:cNvSpPr/>
          <p:nvPr/>
        </p:nvSpPr>
        <p:spPr>
          <a:xfrm>
            <a:off x="533400" y="5181600"/>
            <a:ext cx="6662401" cy="400110"/>
          </a:xfrm>
          <a:prstGeom prst="rect">
            <a:avLst/>
          </a:prstGeom>
        </p:spPr>
        <p:txBody>
          <a:bodyPr wrap="none">
            <a:spAutoFit/>
          </a:bodyPr>
          <a:lstStyle/>
          <a:p>
            <a:r>
              <a:rPr lang="en-US" sz="2000" dirty="0" smtClean="0">
                <a:latin typeface="Times New Roman" pitchFamily="18" charset="0"/>
                <a:cs typeface="Times New Roman" pitchFamily="18" charset="0"/>
              </a:rPr>
              <a:t>If t is the time required to complete the semi-circular path, then</a:t>
            </a:r>
            <a:endParaRPr lang="en-IN" sz="2000" dirty="0"/>
          </a:p>
        </p:txBody>
      </p:sp>
      <p:graphicFrame>
        <p:nvGraphicFramePr>
          <p:cNvPr id="7" name="Object 6"/>
          <p:cNvGraphicFramePr>
            <a:graphicFrameLocks noChangeAspect="1"/>
          </p:cNvGraphicFramePr>
          <p:nvPr/>
        </p:nvGraphicFramePr>
        <p:xfrm>
          <a:off x="2886075" y="5689600"/>
          <a:ext cx="2838450" cy="860425"/>
        </p:xfrm>
        <a:graphic>
          <a:graphicData uri="http://schemas.openxmlformats.org/presentationml/2006/ole">
            <p:oleObj spid="_x0000_s31748" name="Equation" r:id="rId5" imgW="1384200" imgH="41904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563672"/>
            <a:ext cx="5401415" cy="960328"/>
          </a:xfrm>
          <a:prstGeom prst="rect">
            <a:avLst/>
          </a:prstGeom>
        </p:spPr>
        <p:txBody>
          <a:bodyPr wrap="none">
            <a:spAutoFit/>
          </a:bodyPr>
          <a:lstStyle/>
          <a:p>
            <a:pPr>
              <a:lnSpc>
                <a:spcPct val="150000"/>
              </a:lnSpc>
            </a:pPr>
            <a:r>
              <a:rPr lang="en-US" sz="2000" b="1" dirty="0" smtClean="0">
                <a:latin typeface="Times New Roman" pitchFamily="18" charset="0"/>
                <a:cs typeface="Times New Roman" pitchFamily="18" charset="0"/>
              </a:rPr>
              <a:t>Cyclotron frequency:</a:t>
            </a:r>
          </a:p>
          <a:p>
            <a:pPr>
              <a:lnSpc>
                <a:spcPct val="150000"/>
              </a:lnSpc>
            </a:pPr>
            <a:r>
              <a:rPr lang="en-US" sz="2000" dirty="0" smtClean="0">
                <a:latin typeface="Times New Roman" pitchFamily="18" charset="0"/>
                <a:cs typeface="Times New Roman" pitchFamily="18" charset="0"/>
              </a:rPr>
              <a:t>If  T is the time period of the charged particle, then</a:t>
            </a:r>
            <a:endParaRPr lang="en-IN" sz="2000"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5943600" y="990600"/>
          <a:ext cx="1416050" cy="697457"/>
        </p:xfrm>
        <a:graphic>
          <a:graphicData uri="http://schemas.openxmlformats.org/presentationml/2006/ole">
            <p:oleObj spid="_x0000_s32770" name="Equation" r:id="rId3" imgW="850680" imgH="419040" progId="Equation.3">
              <p:embed/>
            </p:oleObj>
          </a:graphicData>
        </a:graphic>
      </p:graphicFrame>
      <p:sp>
        <p:nvSpPr>
          <p:cNvPr id="6" name="Rectangle 5"/>
          <p:cNvSpPr/>
          <p:nvPr/>
        </p:nvSpPr>
        <p:spPr>
          <a:xfrm>
            <a:off x="381000" y="1885890"/>
            <a:ext cx="3441968" cy="400110"/>
          </a:xfrm>
          <a:prstGeom prst="rect">
            <a:avLst/>
          </a:prstGeom>
        </p:spPr>
        <p:txBody>
          <a:bodyPr wrap="none">
            <a:spAutoFit/>
          </a:bodyPr>
          <a:lstStyle/>
          <a:p>
            <a:r>
              <a:rPr lang="en-US" sz="2000" dirty="0" smtClean="0">
                <a:latin typeface="Times New Roman" pitchFamily="18" charset="0"/>
                <a:cs typeface="Times New Roman" pitchFamily="18" charset="0"/>
              </a:rPr>
              <a:t>So, the frequency of revolution,</a:t>
            </a:r>
            <a:endParaRPr lang="en-IN" sz="2000" dirty="0"/>
          </a:p>
        </p:txBody>
      </p:sp>
      <p:graphicFrame>
        <p:nvGraphicFramePr>
          <p:cNvPr id="7" name="Object 6"/>
          <p:cNvGraphicFramePr>
            <a:graphicFrameLocks noChangeAspect="1"/>
          </p:cNvGraphicFramePr>
          <p:nvPr/>
        </p:nvGraphicFramePr>
        <p:xfrm>
          <a:off x="3886200" y="1740682"/>
          <a:ext cx="1479550" cy="773918"/>
        </p:xfrm>
        <a:graphic>
          <a:graphicData uri="http://schemas.openxmlformats.org/presentationml/2006/ole">
            <p:oleObj spid="_x0000_s32771" name="Equation" r:id="rId4" imgW="825480" imgH="431640" progId="Equation.3">
              <p:embed/>
            </p:oleObj>
          </a:graphicData>
        </a:graphic>
      </p:graphicFrame>
      <p:sp>
        <p:nvSpPr>
          <p:cNvPr id="8" name="Rectangle 7"/>
          <p:cNvSpPr/>
          <p:nvPr/>
        </p:nvSpPr>
        <p:spPr>
          <a:xfrm>
            <a:off x="457200" y="2647890"/>
            <a:ext cx="3782767" cy="400110"/>
          </a:xfrm>
          <a:prstGeom prst="rect">
            <a:avLst/>
          </a:prstGeom>
        </p:spPr>
        <p:txBody>
          <a:bodyPr wrap="none">
            <a:spAutoFit/>
          </a:bodyPr>
          <a:lstStyle/>
          <a:p>
            <a:r>
              <a:rPr lang="en-US" sz="2000" dirty="0" smtClean="0">
                <a:latin typeface="Times New Roman" pitchFamily="18" charset="0"/>
                <a:cs typeface="Times New Roman" pitchFamily="18" charset="0"/>
              </a:rPr>
              <a:t>And angular frequency is given by,</a:t>
            </a:r>
            <a:endParaRPr lang="en-IN" sz="2000" dirty="0"/>
          </a:p>
        </p:txBody>
      </p:sp>
      <p:graphicFrame>
        <p:nvGraphicFramePr>
          <p:cNvPr id="9" name="Object 8"/>
          <p:cNvGraphicFramePr>
            <a:graphicFrameLocks noChangeAspect="1"/>
          </p:cNvGraphicFramePr>
          <p:nvPr/>
        </p:nvGraphicFramePr>
        <p:xfrm>
          <a:off x="4114800" y="2482477"/>
          <a:ext cx="1574800" cy="717923"/>
        </p:xfrm>
        <a:graphic>
          <a:graphicData uri="http://schemas.openxmlformats.org/presentationml/2006/ole">
            <p:oleObj spid="_x0000_s32772" name="Equation" r:id="rId5" imgW="863280" imgH="393480" progId="Equation.3">
              <p:embed/>
            </p:oleObj>
          </a:graphicData>
        </a:graphic>
      </p:graphicFrame>
      <p:sp>
        <p:nvSpPr>
          <p:cNvPr id="10" name="Rectangle 9"/>
          <p:cNvSpPr/>
          <p:nvPr/>
        </p:nvSpPr>
        <p:spPr>
          <a:xfrm>
            <a:off x="533400" y="3276600"/>
            <a:ext cx="3392275" cy="400110"/>
          </a:xfrm>
          <a:prstGeom prst="rect">
            <a:avLst/>
          </a:prstGeom>
        </p:spPr>
        <p:txBody>
          <a:bodyPr wrap="none">
            <a:spAutoFit/>
          </a:bodyPr>
          <a:lstStyle/>
          <a:p>
            <a:r>
              <a:rPr lang="en-US" sz="2000" b="1" dirty="0" smtClean="0">
                <a:latin typeface="Times New Roman" pitchFamily="18" charset="0"/>
                <a:cs typeface="Times New Roman" pitchFamily="18" charset="0"/>
              </a:rPr>
              <a:t>Maximum energy of particle:</a:t>
            </a:r>
            <a:endParaRPr lang="en-IN" sz="2000" dirty="0"/>
          </a:p>
        </p:txBody>
      </p:sp>
      <p:sp>
        <p:nvSpPr>
          <p:cNvPr id="11" name="Rectangle 10"/>
          <p:cNvSpPr/>
          <p:nvPr/>
        </p:nvSpPr>
        <p:spPr>
          <a:xfrm>
            <a:off x="533400" y="3867090"/>
            <a:ext cx="5415650" cy="400110"/>
          </a:xfrm>
          <a:prstGeom prst="rect">
            <a:avLst/>
          </a:prstGeom>
        </p:spPr>
        <p:txBody>
          <a:bodyPr wrap="none">
            <a:spAutoFit/>
          </a:bodyPr>
          <a:lstStyle/>
          <a:p>
            <a:r>
              <a:rPr lang="en-US" sz="2000" dirty="0" smtClean="0">
                <a:latin typeface="Times New Roman" pitchFamily="18" charset="0"/>
                <a:cs typeface="Times New Roman" pitchFamily="18" charset="0"/>
              </a:rPr>
              <a:t>The final energy of the charged particle is given by,</a:t>
            </a:r>
            <a:endParaRPr lang="en-IN" sz="2000" dirty="0"/>
          </a:p>
        </p:txBody>
      </p:sp>
      <p:graphicFrame>
        <p:nvGraphicFramePr>
          <p:cNvPr id="12" name="Object 11"/>
          <p:cNvGraphicFramePr>
            <a:graphicFrameLocks noChangeAspect="1"/>
          </p:cNvGraphicFramePr>
          <p:nvPr/>
        </p:nvGraphicFramePr>
        <p:xfrm>
          <a:off x="5943600" y="3730580"/>
          <a:ext cx="1752600" cy="765220"/>
        </p:xfrm>
        <a:graphic>
          <a:graphicData uri="http://schemas.openxmlformats.org/presentationml/2006/ole">
            <p:oleObj spid="_x0000_s32773" name="Equation" r:id="rId6" imgW="901440" imgH="393480" progId="Equation.3">
              <p:embed/>
            </p:oleObj>
          </a:graphicData>
        </a:graphic>
      </p:graphicFrame>
      <p:graphicFrame>
        <p:nvGraphicFramePr>
          <p:cNvPr id="13" name="Object 12"/>
          <p:cNvGraphicFramePr>
            <a:graphicFrameLocks noChangeAspect="1"/>
          </p:cNvGraphicFramePr>
          <p:nvPr/>
        </p:nvGraphicFramePr>
        <p:xfrm>
          <a:off x="3124200" y="4572000"/>
          <a:ext cx="3429000" cy="838200"/>
        </p:xfrm>
        <a:graphic>
          <a:graphicData uri="http://schemas.openxmlformats.org/presentationml/2006/ole">
            <p:oleObj spid="_x0000_s32774" name="Equation" r:id="rId7" imgW="2197080" imgH="457200" progId="Equation.3">
              <p:embed/>
            </p:oleObj>
          </a:graphicData>
        </a:graphic>
      </p:graphicFrame>
      <p:sp>
        <p:nvSpPr>
          <p:cNvPr id="14" name="Rectangle 13"/>
          <p:cNvSpPr/>
          <p:nvPr/>
        </p:nvSpPr>
        <p:spPr>
          <a:xfrm>
            <a:off x="1981200" y="4781490"/>
            <a:ext cx="684803" cy="400110"/>
          </a:xfrm>
          <a:prstGeom prst="rect">
            <a:avLst/>
          </a:prstGeom>
        </p:spPr>
        <p:txBody>
          <a:bodyPr wrap="none">
            <a:spAutoFit/>
          </a:bodyPr>
          <a:lstStyle/>
          <a:p>
            <a:r>
              <a:rPr lang="en-US" sz="2000" dirty="0" smtClean="0">
                <a:latin typeface="Times New Roman" pitchFamily="18" charset="0"/>
                <a:cs typeface="Times New Roman" pitchFamily="18" charset="0"/>
              </a:rPr>
              <a:t>Now</a:t>
            </a:r>
            <a:endParaRPr lang="en-IN" sz="2000" dirty="0"/>
          </a:p>
        </p:txBody>
      </p:sp>
      <p:sp>
        <p:nvSpPr>
          <p:cNvPr id="15" name="Rectangle 14"/>
          <p:cNvSpPr/>
          <p:nvPr/>
        </p:nvSpPr>
        <p:spPr>
          <a:xfrm>
            <a:off x="1524000" y="6000690"/>
            <a:ext cx="968535" cy="400110"/>
          </a:xfrm>
          <a:prstGeom prst="rect">
            <a:avLst/>
          </a:prstGeom>
        </p:spPr>
        <p:txBody>
          <a:bodyPr wrap="none">
            <a:spAutoFit/>
          </a:bodyPr>
          <a:lstStyle/>
          <a:p>
            <a:r>
              <a:rPr lang="en-US" sz="2000" dirty="0" smtClean="0">
                <a:latin typeface="Times New Roman" pitchFamily="18" charset="0"/>
                <a:cs typeface="Times New Roman" pitchFamily="18" charset="0"/>
              </a:rPr>
              <a:t>Hence, </a:t>
            </a:r>
            <a:endParaRPr lang="en-IN" sz="2000" dirty="0"/>
          </a:p>
        </p:txBody>
      </p:sp>
      <p:graphicFrame>
        <p:nvGraphicFramePr>
          <p:cNvPr id="16" name="Object 15"/>
          <p:cNvGraphicFramePr>
            <a:graphicFrameLocks noChangeAspect="1"/>
          </p:cNvGraphicFramePr>
          <p:nvPr/>
        </p:nvGraphicFramePr>
        <p:xfrm>
          <a:off x="3048000" y="5715000"/>
          <a:ext cx="2209800" cy="838200"/>
        </p:xfrm>
        <a:graphic>
          <a:graphicData uri="http://schemas.openxmlformats.org/presentationml/2006/ole">
            <p:oleObj spid="_x0000_s32775" name="Equation" r:id="rId8" imgW="1104840" imgH="41904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44366"/>
            <a:ext cx="8413072" cy="2708434"/>
          </a:xfrm>
          <a:prstGeom prst="rect">
            <a:avLst/>
          </a:prstGeom>
        </p:spPr>
        <p:txBody>
          <a:bodyPr wrap="none">
            <a:spAutoFit/>
          </a:bodyPr>
          <a:lstStyle/>
          <a:p>
            <a:r>
              <a:rPr lang="en-US" sz="2000" b="1" dirty="0" smtClean="0">
                <a:latin typeface="Times New Roman" pitchFamily="18" charset="0"/>
                <a:cs typeface="Times New Roman" pitchFamily="18" charset="0"/>
              </a:rPr>
              <a:t>Limitations of Cyclotron:</a:t>
            </a:r>
          </a:p>
          <a:p>
            <a:pPr marL="514350" indent="-514350">
              <a:lnSpc>
                <a:spcPct val="150000"/>
              </a:lnSpc>
              <a:buAutoNum type="romanLcParenBoth"/>
            </a:pPr>
            <a:r>
              <a:rPr lang="en-US" sz="2000" dirty="0" smtClean="0">
                <a:latin typeface="Times New Roman" pitchFamily="18" charset="0"/>
                <a:cs typeface="Times New Roman" pitchFamily="18" charset="0"/>
              </a:rPr>
              <a:t>Uncharged particles can’t be accelerated.</a:t>
            </a:r>
          </a:p>
          <a:p>
            <a:pPr marL="514350" indent="-514350">
              <a:lnSpc>
                <a:spcPct val="150000"/>
              </a:lnSpc>
              <a:buAutoNum type="romanLcParenBoth" startAt="2"/>
            </a:pPr>
            <a:r>
              <a:rPr lang="en-US" sz="2000" dirty="0" smtClean="0">
                <a:latin typeface="Times New Roman" pitchFamily="18" charset="0"/>
                <a:cs typeface="Times New Roman" pitchFamily="18" charset="0"/>
              </a:rPr>
              <a:t>Only heavy charged particles like protons, </a:t>
            </a:r>
            <a:r>
              <a:rPr lang="en-US" sz="2000" dirty="0" err="1" smtClean="0">
                <a:latin typeface="Times New Roman" pitchFamily="18" charset="0"/>
                <a:cs typeface="Times New Roman" pitchFamily="18" charset="0"/>
              </a:rPr>
              <a:t>deutrons</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-particles etc. can be </a:t>
            </a:r>
          </a:p>
          <a:p>
            <a:pPr marL="514350" indent="-514350">
              <a:lnSpc>
                <a:spcPct val="150000"/>
              </a:lnSpc>
            </a:pPr>
            <a:r>
              <a:rPr lang="en-US" sz="2000" dirty="0" smtClean="0">
                <a:latin typeface="Times New Roman" pitchFamily="18" charset="0"/>
                <a:cs typeface="Times New Roman" pitchFamily="18" charset="0"/>
              </a:rPr>
              <a:t>        accelerated. Electron can’t be accelerated because of its small mass and a </a:t>
            </a:r>
          </a:p>
          <a:p>
            <a:pPr marL="514350" indent="-514350">
              <a:lnSpc>
                <a:spcPct val="150000"/>
              </a:lnSpc>
            </a:pPr>
            <a:r>
              <a:rPr lang="en-US" sz="2000" dirty="0" smtClean="0">
                <a:latin typeface="Times New Roman" pitchFamily="18" charset="0"/>
                <a:cs typeface="Times New Roman" pitchFamily="18" charset="0"/>
              </a:rPr>
              <a:t>        small increase in energy makes it move with very high speed, as a result it </a:t>
            </a:r>
          </a:p>
          <a:p>
            <a:pPr marL="514350" indent="-514350">
              <a:lnSpc>
                <a:spcPct val="150000"/>
              </a:lnSpc>
            </a:pPr>
            <a:r>
              <a:rPr lang="en-US" sz="2000" dirty="0" smtClean="0">
                <a:latin typeface="Times New Roman" pitchFamily="18" charset="0"/>
                <a:cs typeface="Times New Roman" pitchFamily="18" charset="0"/>
              </a:rPr>
              <a:t>        goes quickly out of track.</a:t>
            </a:r>
          </a:p>
        </p:txBody>
      </p:sp>
      <p:sp>
        <p:nvSpPr>
          <p:cNvPr id="5" name="Rectangle 4"/>
          <p:cNvSpPr/>
          <p:nvPr/>
        </p:nvSpPr>
        <p:spPr>
          <a:xfrm>
            <a:off x="228600" y="3468231"/>
            <a:ext cx="9009389" cy="2246769"/>
          </a:xfrm>
          <a:prstGeom prst="rect">
            <a:avLst/>
          </a:prstGeom>
        </p:spPr>
        <p:txBody>
          <a:bodyPr wrap="none">
            <a:spAutoFit/>
          </a:bodyPr>
          <a:lstStyle/>
          <a:p>
            <a:r>
              <a:rPr lang="en-US" sz="2000" b="1" dirty="0" smtClean="0">
                <a:latin typeface="Times New Roman" pitchFamily="18" charset="0"/>
                <a:cs typeface="Times New Roman" pitchFamily="18" charset="0"/>
              </a:rPr>
              <a:t>Advantages:</a:t>
            </a:r>
          </a:p>
          <a:p>
            <a:pPr marL="514350" indent="-514350">
              <a:lnSpc>
                <a:spcPct val="150000"/>
              </a:lnSpc>
              <a:buAutoNum type="romanLcParenBoth"/>
            </a:pPr>
            <a:r>
              <a:rPr lang="en-US" sz="2000" dirty="0" smtClean="0">
                <a:latin typeface="Times New Roman" pitchFamily="18" charset="0"/>
                <a:cs typeface="Times New Roman" pitchFamily="18" charset="0"/>
              </a:rPr>
              <a:t>It requires comparatively low voltage source for producing high energy particles.</a:t>
            </a:r>
          </a:p>
          <a:p>
            <a:pPr marL="514350" indent="-514350">
              <a:lnSpc>
                <a:spcPct val="150000"/>
              </a:lnSpc>
              <a:buAutoNum type="romanLcParenBoth" startAt="2"/>
            </a:pPr>
            <a:r>
              <a:rPr lang="en-US" sz="2000" dirty="0" smtClean="0">
                <a:latin typeface="Times New Roman" pitchFamily="18" charset="0"/>
                <a:cs typeface="Times New Roman" pitchFamily="18" charset="0"/>
              </a:rPr>
              <a:t>The accelerated charged particles produced by cyclotron are used for </a:t>
            </a:r>
          </a:p>
          <a:p>
            <a:pPr marL="514350" indent="-514350">
              <a:lnSpc>
                <a:spcPct val="150000"/>
              </a:lnSpc>
            </a:pPr>
            <a:r>
              <a:rPr lang="en-US" sz="2000" dirty="0" smtClean="0">
                <a:latin typeface="Times New Roman" pitchFamily="18" charset="0"/>
                <a:cs typeface="Times New Roman" pitchFamily="18" charset="0"/>
              </a:rPr>
              <a:t>         producing high energy particles like neutrons by collisions.</a:t>
            </a:r>
          </a:p>
          <a:p>
            <a:pPr marL="514350" indent="-514350">
              <a:lnSpc>
                <a:spcPct val="150000"/>
              </a:lnSpc>
            </a:pPr>
            <a:r>
              <a:rPr lang="en-US" sz="2000" dirty="0" smtClean="0">
                <a:latin typeface="Times New Roman" pitchFamily="18" charset="0"/>
                <a:cs typeface="Times New Roman" pitchFamily="18" charset="0"/>
              </a:rPr>
              <a:t>(iii)  The particles produced are used in artificial transmutation of elements.</a:t>
            </a:r>
            <a:endParaRPr lang="en-IN"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309</TotalTime>
  <Words>982</Words>
  <Application>Microsoft Office PowerPoint</Application>
  <PresentationFormat>On-screen Show (4:3)</PresentationFormat>
  <Paragraphs>89</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Flow</vt:lpstr>
      <vt:lpstr>Equation</vt:lpstr>
      <vt:lpstr>Slide 1</vt:lpstr>
      <vt:lpstr>Slide 2</vt:lpstr>
      <vt:lpstr>Linear accelerator</vt:lpstr>
      <vt:lpstr>Slide 4</vt:lpstr>
      <vt:lpstr>Slide 5</vt:lpstr>
      <vt:lpstr>cyclotron</vt:lpstr>
      <vt:lpstr>Slide 7</vt:lpstr>
      <vt:lpstr>Slide 8</vt:lpstr>
      <vt:lpstr>Slide 9</vt:lpstr>
      <vt:lpstr>betatron</vt:lpstr>
      <vt:lpstr>Slide 11</vt:lpstr>
      <vt:lpstr>Slide 12</vt:lpstr>
      <vt:lpstr>Synchro-cyclotron</vt:lpstr>
      <vt:lpstr>Slide 14</vt:lpstr>
      <vt:lpstr>synchrotrons</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Thind</dc:creator>
  <cp:lastModifiedBy>Windows User</cp:lastModifiedBy>
  <cp:revision>54</cp:revision>
  <dcterms:created xsi:type="dcterms:W3CDTF">2012-10-13T11:03:31Z</dcterms:created>
  <dcterms:modified xsi:type="dcterms:W3CDTF">2021-07-13T07:10:50Z</dcterms:modified>
</cp:coreProperties>
</file>