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9" r:id="rId1"/>
  </p:sldMasterIdLst>
  <p:sldIdLst>
    <p:sldId id="275" r:id="rId2"/>
    <p:sldId id="257" r:id="rId3"/>
    <p:sldId id="259" r:id="rId4"/>
    <p:sldId id="260" r:id="rId5"/>
    <p:sldId id="261" r:id="rId6"/>
    <p:sldId id="262" r:id="rId7"/>
    <p:sldId id="263" r:id="rId8"/>
    <p:sldId id="264" r:id="rId9"/>
    <p:sldId id="265" r:id="rId10"/>
    <p:sldId id="266" r:id="rId11"/>
    <p:sldId id="267" r:id="rId12"/>
    <p:sldId id="268" r:id="rId13"/>
    <p:sldId id="273" r:id="rId14"/>
    <p:sldId id="269"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0" d="100"/>
          <a:sy n="110" d="100"/>
        </p:scale>
        <p:origin x="558"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369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0945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62581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802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8032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2976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1322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29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078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983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654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467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462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627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43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74777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5B0EF6-D86A-034E-9B73-3B8C103A86EC}"/>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193A5987-22ED-A24F-B737-3FCE88E0509D}"/>
              </a:ext>
            </a:extLst>
          </p:cNvPr>
          <p:cNvSpPr>
            <a:spLocks noGrp="1"/>
          </p:cNvSpPr>
          <p:nvPr>
            <p:ph idx="1"/>
          </p:nvPr>
        </p:nvSpPr>
        <p:spPr>
          <a:xfrm>
            <a:off x="1768078" y="608418"/>
            <a:ext cx="9736534" cy="5625472"/>
          </a:xfrm>
        </p:spPr>
        <p:txBody>
          <a:bodyPr>
            <a:normAutofit fontScale="92500" lnSpcReduction="10000"/>
          </a:bodyPr>
          <a:lstStyle/>
          <a:p>
            <a:pPr marL="0" indent="0">
              <a:buNone/>
            </a:pPr>
            <a:r>
              <a:rPr lang="en-US" sz="5400" b="1" dirty="0" smtClean="0">
                <a:solidFill>
                  <a:schemeClr val="tx1"/>
                </a:solidFill>
                <a:latin typeface="Angsana New" panose="02020603050405020304" pitchFamily="18" charset="-34"/>
                <a:ea typeface="Aldhabi" panose="02000000000000000000" pitchFamily="2" charset="0"/>
                <a:cs typeface="Angsana New" panose="02020603050405020304" pitchFamily="18" charset="-34"/>
              </a:rPr>
              <a:t>To </a:t>
            </a:r>
            <a:r>
              <a:rPr lang="en-US" sz="5400" b="1" dirty="0">
                <a:solidFill>
                  <a:schemeClr val="tx1"/>
                </a:solidFill>
                <a:latin typeface="Angsana New" panose="02020603050405020304" pitchFamily="18" charset="-34"/>
                <a:ea typeface="Aldhabi" panose="02000000000000000000" pitchFamily="2" charset="0"/>
                <a:cs typeface="Angsana New" panose="02020603050405020304" pitchFamily="18" charset="-34"/>
              </a:rPr>
              <a:t>determine the velocity of ultrasonic waves in the given liquid using </a:t>
            </a:r>
            <a:r>
              <a:rPr lang="en-US" sz="5400" b="1" dirty="0" err="1">
                <a:solidFill>
                  <a:schemeClr val="tx1"/>
                </a:solidFill>
                <a:latin typeface="Angsana New" panose="02020603050405020304" pitchFamily="18" charset="-34"/>
                <a:ea typeface="Aldhabi" panose="02000000000000000000" pitchFamily="2" charset="0"/>
                <a:cs typeface="Angsana New" panose="02020603050405020304" pitchFamily="18" charset="-34"/>
              </a:rPr>
              <a:t>inteferometer</a:t>
            </a:r>
            <a:r>
              <a:rPr lang="en-US" sz="5400" b="1" dirty="0">
                <a:solidFill>
                  <a:schemeClr val="tx1"/>
                </a:solidFill>
                <a:latin typeface="Angsana New" panose="02020603050405020304" pitchFamily="18" charset="-34"/>
                <a:ea typeface="Aldhabi" panose="02000000000000000000" pitchFamily="2" charset="0"/>
                <a:cs typeface="Angsana New" panose="02020603050405020304" pitchFamily="18" charset="-34"/>
              </a:rPr>
              <a:t>. </a:t>
            </a:r>
          </a:p>
          <a:p>
            <a:pPr marL="0" indent="0">
              <a:buNone/>
            </a:pPr>
            <a:endParaRPr lang="en-US" sz="3600" b="1" dirty="0">
              <a:solidFill>
                <a:schemeClr val="tx1"/>
              </a:solidFill>
              <a:latin typeface="+mj-lt"/>
            </a:endParaRPr>
          </a:p>
          <a:p>
            <a:pPr marL="0" indent="0">
              <a:buNone/>
            </a:pPr>
            <a:r>
              <a:rPr lang="en-US" sz="4800" b="1" dirty="0">
                <a:solidFill>
                  <a:schemeClr val="tx1"/>
                </a:solidFill>
                <a:latin typeface="Algerian" pitchFamily="82" charset="0"/>
              </a:rPr>
              <a:t>Apparatus</a:t>
            </a:r>
            <a:r>
              <a:rPr lang="en-US" sz="4800" b="1" dirty="0">
                <a:solidFill>
                  <a:schemeClr val="tx1"/>
                </a:solidFill>
                <a:latin typeface="+mj-lt"/>
              </a:rPr>
              <a:t>:- </a:t>
            </a:r>
            <a:r>
              <a:rPr lang="en-US" sz="5400" b="1" dirty="0">
                <a:solidFill>
                  <a:schemeClr val="tx1"/>
                </a:solidFill>
                <a:latin typeface="Angsana New" panose="02020603050405020304" pitchFamily="18" charset="-34"/>
                <a:cs typeface="Angsana New" panose="02020603050405020304" pitchFamily="18" charset="-34"/>
              </a:rPr>
              <a:t>Spectrometer , monochromatic light, ultrasonic transducer, Rectangular cup containing test liquid. </a:t>
            </a:r>
          </a:p>
          <a:p>
            <a:pPr marL="0" indent="0">
              <a:buNone/>
            </a:pPr>
            <a:endParaRPr lang="en-US" sz="4800" b="1" dirty="0">
              <a:solidFill>
                <a:schemeClr val="tx1"/>
              </a:solidFill>
              <a:latin typeface="+mj-lt"/>
            </a:endParaRPr>
          </a:p>
        </p:txBody>
      </p:sp>
    </p:spTree>
    <p:extLst>
      <p:ext uri="{BB962C8B-B14F-4D97-AF65-F5344CB8AC3E}">
        <p14:creationId xmlns:p14="http://schemas.microsoft.com/office/powerpoint/2010/main" val="420246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5F383-8AA8-3D40-9C59-66957FF8B717}"/>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27C02C53-D1F0-CD40-9408-4325EE168D2B}"/>
              </a:ext>
            </a:extLst>
          </p:cNvPr>
          <p:cNvSpPr>
            <a:spLocks noGrp="1"/>
          </p:cNvSpPr>
          <p:nvPr>
            <p:ph idx="1"/>
          </p:nvPr>
        </p:nvSpPr>
        <p:spPr>
          <a:xfrm>
            <a:off x="1732359" y="446484"/>
            <a:ext cx="9772253" cy="6072188"/>
          </a:xfrm>
        </p:spPr>
        <p:txBody>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sz="4000" b="1">
              <a:solidFill>
                <a:schemeClr val="tx1"/>
              </a:solidFill>
              <a:latin typeface="Algerian" pitchFamily="82" charset="0"/>
            </a:endParaRPr>
          </a:p>
          <a:p>
            <a:pPr marL="0" indent="0">
              <a:buNone/>
            </a:pPr>
            <a:r>
              <a:rPr lang="en-US" sz="4000" b="1">
                <a:solidFill>
                  <a:schemeClr val="tx1"/>
                </a:solidFill>
                <a:latin typeface="Algerian" pitchFamily="82" charset="0"/>
              </a:rPr>
              <a:t>Calculation of ultrasonic velocity</a:t>
            </a:r>
          </a:p>
          <a:p>
            <a:pPr marL="0" indent="0">
              <a:buNone/>
            </a:pPr>
            <a:r>
              <a:rPr lang="en-US" sz="4800" b="1">
                <a:solidFill>
                  <a:schemeClr val="tx1"/>
                </a:solidFill>
                <a:latin typeface="Angsana New" panose="02020603050405020304" pitchFamily="18" charset="-34"/>
                <a:cs typeface="Angsana New" panose="02020603050405020304" pitchFamily="18" charset="-34"/>
              </a:rPr>
              <a:t>The velocity of ultrasonic waves Can be determined Using the condition.</a:t>
            </a:r>
          </a:p>
        </p:txBody>
      </p:sp>
      <p:pic>
        <p:nvPicPr>
          <p:cNvPr id="4" name="Picture 4">
            <a:extLst>
              <a:ext uri="{FF2B5EF4-FFF2-40B4-BE49-F238E27FC236}">
                <a16:creationId xmlns="" xmlns:a16="http://schemas.microsoft.com/office/drawing/2014/main" id="{7DAE4492-B4E2-1A42-8A07-C7B6B9DADE79}"/>
              </a:ext>
            </a:extLst>
          </p:cNvPr>
          <p:cNvPicPr>
            <a:picLocks noChangeAspect="1"/>
          </p:cNvPicPr>
          <p:nvPr/>
        </p:nvPicPr>
        <p:blipFill>
          <a:blip r:embed="rId2"/>
          <a:stretch>
            <a:fillRect/>
          </a:stretch>
        </p:blipFill>
        <p:spPr>
          <a:xfrm>
            <a:off x="2807750" y="339328"/>
            <a:ext cx="6791325" cy="2982516"/>
          </a:xfrm>
          <a:prstGeom prst="rect">
            <a:avLst/>
          </a:prstGeom>
        </p:spPr>
      </p:pic>
    </p:spTree>
    <p:extLst>
      <p:ext uri="{BB962C8B-B14F-4D97-AF65-F5344CB8AC3E}">
        <p14:creationId xmlns:p14="http://schemas.microsoft.com/office/powerpoint/2010/main" val="242022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842090-6EC1-F346-A377-63EC5174E428}"/>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A2831EF9-FEBC-EE4A-921C-E8DED2464B33}"/>
              </a:ext>
            </a:extLst>
          </p:cNvPr>
          <p:cNvSpPr>
            <a:spLocks noGrp="1"/>
          </p:cNvSpPr>
          <p:nvPr>
            <p:ph idx="1"/>
          </p:nvPr>
        </p:nvSpPr>
        <p:spPr>
          <a:xfrm>
            <a:off x="1785938" y="446484"/>
            <a:ext cx="9718674" cy="5787406"/>
          </a:xfrm>
        </p:spPr>
        <p:txBody>
          <a:bodyPr/>
          <a:lstStyle/>
          <a:p>
            <a:pPr marL="0" indent="0">
              <a:buNone/>
            </a:pPr>
            <a:r>
              <a:rPr lang="en-US"/>
              <a:t> </a:t>
            </a:r>
          </a:p>
        </p:txBody>
      </p:sp>
      <p:pic>
        <p:nvPicPr>
          <p:cNvPr id="4" name="Picture 4">
            <a:extLst>
              <a:ext uri="{FF2B5EF4-FFF2-40B4-BE49-F238E27FC236}">
                <a16:creationId xmlns="" xmlns:a16="http://schemas.microsoft.com/office/drawing/2014/main" id="{7DC5B69C-D328-1A4B-A479-AFA9CD54A823}"/>
              </a:ext>
            </a:extLst>
          </p:cNvPr>
          <p:cNvPicPr>
            <a:picLocks noChangeAspect="1"/>
          </p:cNvPicPr>
          <p:nvPr/>
        </p:nvPicPr>
        <p:blipFill>
          <a:blip r:embed="rId2"/>
          <a:stretch>
            <a:fillRect/>
          </a:stretch>
        </p:blipFill>
        <p:spPr>
          <a:xfrm>
            <a:off x="1946672" y="719666"/>
            <a:ext cx="8459390" cy="5691850"/>
          </a:xfrm>
          <a:prstGeom prst="rect">
            <a:avLst/>
          </a:prstGeom>
        </p:spPr>
      </p:pic>
    </p:spTree>
    <p:extLst>
      <p:ext uri="{BB962C8B-B14F-4D97-AF65-F5344CB8AC3E}">
        <p14:creationId xmlns:p14="http://schemas.microsoft.com/office/powerpoint/2010/main" val="204658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3AEB1B-684D-6A4A-A60D-B7A73A61FE2A}"/>
              </a:ext>
            </a:extLst>
          </p:cNvPr>
          <p:cNvSpPr>
            <a:spLocks noGrp="1"/>
          </p:cNvSpPr>
          <p:nvPr>
            <p:ph type="title"/>
          </p:nvPr>
        </p:nvSpPr>
        <p:spPr/>
        <p:txBody>
          <a:bodyPr/>
          <a:lstStyle/>
          <a:p>
            <a:r>
              <a:rPr lang="en-US"/>
              <a:t>.</a:t>
            </a:r>
          </a:p>
        </p:txBody>
      </p:sp>
      <p:sp>
        <p:nvSpPr>
          <p:cNvPr id="3" name="Content Placeholder 2">
            <a:extLst>
              <a:ext uri="{FF2B5EF4-FFF2-40B4-BE49-F238E27FC236}">
                <a16:creationId xmlns="" xmlns:a16="http://schemas.microsoft.com/office/drawing/2014/main" id="{2DAF3779-7DE1-A24F-A095-26AA25E789A3}"/>
              </a:ext>
            </a:extLst>
          </p:cNvPr>
          <p:cNvSpPr>
            <a:spLocks noGrp="1"/>
          </p:cNvSpPr>
          <p:nvPr>
            <p:ph idx="1"/>
          </p:nvPr>
        </p:nvSpPr>
        <p:spPr>
          <a:xfrm>
            <a:off x="1763316" y="356219"/>
            <a:ext cx="8915400" cy="5500456"/>
          </a:xfrm>
        </p:spPr>
        <p:txBody>
          <a:bodyPr>
            <a:normAutofit fontScale="92500"/>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sz="4800" b="1">
              <a:latin typeface="Angsana New" panose="02020603050405020304" pitchFamily="18" charset="-34"/>
              <a:cs typeface="Angsana New" panose="02020603050405020304" pitchFamily="18" charset="-34"/>
            </a:endParaRPr>
          </a:p>
          <a:p>
            <a:pPr marL="0" indent="0">
              <a:buNone/>
            </a:pPr>
            <a:r>
              <a:rPr lang="en-US" sz="4800" b="1">
                <a:latin typeface="Angsana New" panose="02020603050405020304" pitchFamily="18" charset="-34"/>
                <a:cs typeface="Angsana New" panose="02020603050405020304" pitchFamily="18" charset="-34"/>
              </a:rPr>
              <a:t>Thus,  this method is useful in measuring the wavelength and velocity of ultrasonic waves in liquids and gases at various temperatures. </a:t>
            </a:r>
          </a:p>
        </p:txBody>
      </p:sp>
      <p:pic>
        <p:nvPicPr>
          <p:cNvPr id="4" name="Picture 4">
            <a:extLst>
              <a:ext uri="{FF2B5EF4-FFF2-40B4-BE49-F238E27FC236}">
                <a16:creationId xmlns="" xmlns:a16="http://schemas.microsoft.com/office/drawing/2014/main" id="{0A4E2D78-4972-AD44-A12B-8BA98EAF5D67}"/>
              </a:ext>
            </a:extLst>
          </p:cNvPr>
          <p:cNvPicPr>
            <a:picLocks noChangeAspect="1"/>
          </p:cNvPicPr>
          <p:nvPr/>
        </p:nvPicPr>
        <p:blipFill>
          <a:blip r:embed="rId2"/>
          <a:stretch>
            <a:fillRect/>
          </a:stretch>
        </p:blipFill>
        <p:spPr>
          <a:xfrm flipV="1">
            <a:off x="4457700" y="1339453"/>
            <a:ext cx="3276600" cy="142875"/>
          </a:xfrm>
          <a:prstGeom prst="rect">
            <a:avLst/>
          </a:prstGeom>
        </p:spPr>
      </p:pic>
      <p:pic>
        <p:nvPicPr>
          <p:cNvPr id="6" name="Picture 6">
            <a:extLst>
              <a:ext uri="{FF2B5EF4-FFF2-40B4-BE49-F238E27FC236}">
                <a16:creationId xmlns="" xmlns:a16="http://schemas.microsoft.com/office/drawing/2014/main" id="{B6014E49-CE56-0043-B50E-85D2E77304E0}"/>
              </a:ext>
            </a:extLst>
          </p:cNvPr>
          <p:cNvPicPr>
            <a:picLocks noChangeAspect="1"/>
          </p:cNvPicPr>
          <p:nvPr/>
        </p:nvPicPr>
        <p:blipFill>
          <a:blip r:embed="rId2"/>
          <a:stretch>
            <a:fillRect/>
          </a:stretch>
        </p:blipFill>
        <p:spPr>
          <a:xfrm>
            <a:off x="2592925" y="305817"/>
            <a:ext cx="5911452" cy="2353022"/>
          </a:xfrm>
          <a:prstGeom prst="rect">
            <a:avLst/>
          </a:prstGeom>
        </p:spPr>
      </p:pic>
    </p:spTree>
    <p:extLst>
      <p:ext uri="{BB962C8B-B14F-4D97-AF65-F5344CB8AC3E}">
        <p14:creationId xmlns:p14="http://schemas.microsoft.com/office/powerpoint/2010/main" val="126043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xEl>
                                              <p:pRg st="5" end="5"/>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EF16F8-AD61-1F4F-BBEA-255C7C6240DA}"/>
              </a:ext>
            </a:extLst>
          </p:cNvPr>
          <p:cNvSpPr>
            <a:spLocks noGrp="1"/>
          </p:cNvSpPr>
          <p:nvPr>
            <p:ph type="title"/>
          </p:nvPr>
        </p:nvSpPr>
        <p:spPr/>
        <p:txBody>
          <a:bodyPr/>
          <a:lstStyle/>
          <a:p>
            <a:r>
              <a:rPr lang="en-US"/>
              <a:t>.</a:t>
            </a:r>
          </a:p>
        </p:txBody>
      </p:sp>
      <p:sp>
        <p:nvSpPr>
          <p:cNvPr id="3" name="Content Placeholder 2">
            <a:extLst>
              <a:ext uri="{FF2B5EF4-FFF2-40B4-BE49-F238E27FC236}">
                <a16:creationId xmlns="" xmlns:a16="http://schemas.microsoft.com/office/drawing/2014/main" id="{5C87DBBA-05AD-484D-8A78-846F626E9719}"/>
              </a:ext>
            </a:extLst>
          </p:cNvPr>
          <p:cNvSpPr>
            <a:spLocks noGrp="1"/>
          </p:cNvSpPr>
          <p:nvPr>
            <p:ph idx="1"/>
          </p:nvPr>
        </p:nvSpPr>
        <p:spPr>
          <a:xfrm>
            <a:off x="1732359" y="160733"/>
            <a:ext cx="9772253" cy="6554391"/>
          </a:xfrm>
        </p:spPr>
        <p:txBody>
          <a:bodyPr>
            <a:normAutofit fontScale="85000" lnSpcReduction="20000"/>
          </a:bodyPr>
          <a:lstStyle/>
          <a:p>
            <a:pPr marL="0" indent="0">
              <a:buNone/>
            </a:pPr>
            <a:r>
              <a:rPr lang="en-US" sz="4000" b="1">
                <a:solidFill>
                  <a:schemeClr val="tx1"/>
                </a:solidFill>
                <a:latin typeface="Algerian" pitchFamily="82" charset="0"/>
              </a:rPr>
              <a:t>   Procedure :-</a:t>
            </a:r>
          </a:p>
          <a:p>
            <a:r>
              <a:rPr lang="en-US" sz="2400" b="1">
                <a:solidFill>
                  <a:schemeClr val="tx1"/>
                </a:solidFill>
                <a:latin typeface="Angsana New" panose="02020603050405020304" pitchFamily="18" charset="-34"/>
                <a:cs typeface="Angsana New" panose="02020603050405020304" pitchFamily="18" charset="-34"/>
              </a:rPr>
              <a:t> </a:t>
            </a:r>
            <a:r>
              <a:rPr lang="en-US" sz="3600" b="1">
                <a:solidFill>
                  <a:schemeClr val="tx1"/>
                </a:solidFill>
                <a:latin typeface="Angsana New" panose="02020603050405020304" pitchFamily="18" charset="-34"/>
                <a:cs typeface="Angsana New" panose="02020603050405020304" pitchFamily="18" charset="-34"/>
              </a:rPr>
              <a:t>Insert the quartz crystal in the socket at the base and clamp it tightly with the help of a screw provided on one side of the instrument.</a:t>
            </a:r>
          </a:p>
          <a:p>
            <a:r>
              <a:rPr lang="en-US" sz="3600" b="1">
                <a:solidFill>
                  <a:schemeClr val="tx1"/>
                </a:solidFill>
                <a:latin typeface="Angsana New" panose="02020603050405020304" pitchFamily="18" charset="-34"/>
                <a:cs typeface="Angsana New" panose="02020603050405020304" pitchFamily="18" charset="-34"/>
              </a:rPr>
              <a:t>Unscrew the knurled cap of the cell and lift it away. Fill the middle portion with the experimental liquid and screw the knurled cap tightly.</a:t>
            </a:r>
          </a:p>
          <a:p>
            <a:r>
              <a:rPr lang="en-US" sz="3600" b="1">
                <a:solidFill>
                  <a:schemeClr val="tx1"/>
                </a:solidFill>
                <a:latin typeface="Angsana New" panose="02020603050405020304" pitchFamily="18" charset="-34"/>
                <a:cs typeface="Angsana New" panose="02020603050405020304" pitchFamily="18" charset="-34"/>
              </a:rPr>
              <a:t>Then connect the high frequency generator with the cell.</a:t>
            </a:r>
          </a:p>
          <a:p>
            <a:r>
              <a:rPr lang="en-US" sz="3600" b="1">
                <a:solidFill>
                  <a:schemeClr val="tx1"/>
                </a:solidFill>
                <a:latin typeface="Angsana New" panose="02020603050405020304" pitchFamily="18" charset="-34"/>
                <a:cs typeface="Angsana New" panose="02020603050405020304" pitchFamily="18" charset="-34"/>
              </a:rPr>
              <a:t>There are two knobs on the instrument- "Adj" and"Gain". With "Adj”, position of the needle on the ammeter is adjusted. The knob "Gain" is used to increase the sensitivity of the instrument.</a:t>
            </a:r>
          </a:p>
          <a:p>
            <a:r>
              <a:rPr lang="en-US" sz="3600" b="1">
                <a:solidFill>
                  <a:schemeClr val="tx1"/>
                </a:solidFill>
                <a:latin typeface="Angsana New" panose="02020603050405020304" pitchFamily="18" charset="-34"/>
                <a:cs typeface="Angsana New" panose="02020603050405020304" pitchFamily="18" charset="-34"/>
              </a:rPr>
              <a:t> Increase the micrometer setting till the anode current in the ammeter shows a maximum.</a:t>
            </a:r>
          </a:p>
        </p:txBody>
      </p:sp>
    </p:spTree>
    <p:extLst>
      <p:ext uri="{BB962C8B-B14F-4D97-AF65-F5344CB8AC3E}">
        <p14:creationId xmlns:p14="http://schemas.microsoft.com/office/powerpoint/2010/main" val="122894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2CCAF0-4A08-FD43-8796-542C12E669E7}"/>
              </a:ext>
            </a:extLst>
          </p:cNvPr>
          <p:cNvSpPr>
            <a:spLocks noGrp="1"/>
          </p:cNvSpPr>
          <p:nvPr>
            <p:ph type="title"/>
          </p:nvPr>
        </p:nvSpPr>
        <p:spPr/>
        <p:txBody>
          <a:bodyPr/>
          <a:lstStyle/>
          <a:p>
            <a:r>
              <a:rPr lang="en-US"/>
              <a:t>.</a:t>
            </a:r>
          </a:p>
        </p:txBody>
      </p:sp>
      <p:sp>
        <p:nvSpPr>
          <p:cNvPr id="3" name="Content Placeholder 2">
            <a:extLst>
              <a:ext uri="{FF2B5EF4-FFF2-40B4-BE49-F238E27FC236}">
                <a16:creationId xmlns="" xmlns:a16="http://schemas.microsoft.com/office/drawing/2014/main" id="{A5E6CECE-0BE0-594B-AC33-242586D36071}"/>
              </a:ext>
            </a:extLst>
          </p:cNvPr>
          <p:cNvSpPr>
            <a:spLocks noGrp="1"/>
          </p:cNvSpPr>
          <p:nvPr>
            <p:ph idx="1"/>
          </p:nvPr>
        </p:nvSpPr>
        <p:spPr>
          <a:xfrm>
            <a:off x="1732359" y="446483"/>
            <a:ext cx="9772253" cy="6054329"/>
          </a:xfrm>
        </p:spPr>
        <p:txBody>
          <a:bodyPr>
            <a:normAutofit/>
          </a:bodyPr>
          <a:lstStyle/>
          <a:p>
            <a:pPr marL="0" indent="0">
              <a:buNone/>
            </a:pPr>
            <a:r>
              <a:rPr lang="en-US" sz="4000" b="1">
                <a:solidFill>
                  <a:schemeClr val="tx1"/>
                </a:solidFill>
                <a:latin typeface="Algerian" pitchFamily="82" charset="0"/>
              </a:rPr>
              <a:t>Observation table :-</a:t>
            </a:r>
          </a:p>
        </p:txBody>
      </p:sp>
      <p:pic>
        <p:nvPicPr>
          <p:cNvPr id="5" name="Picture 5">
            <a:extLst>
              <a:ext uri="{FF2B5EF4-FFF2-40B4-BE49-F238E27FC236}">
                <a16:creationId xmlns="" xmlns:a16="http://schemas.microsoft.com/office/drawing/2014/main" id="{A71B72C3-8655-DF4B-95C0-7F618F8B3ABE}"/>
              </a:ext>
            </a:extLst>
          </p:cNvPr>
          <p:cNvPicPr>
            <a:picLocks noChangeAspect="1"/>
          </p:cNvPicPr>
          <p:nvPr/>
        </p:nvPicPr>
        <p:blipFill>
          <a:blip r:embed="rId2"/>
          <a:stretch>
            <a:fillRect/>
          </a:stretch>
        </p:blipFill>
        <p:spPr>
          <a:xfrm>
            <a:off x="1553764" y="1410891"/>
            <a:ext cx="9772253" cy="4822999"/>
          </a:xfrm>
          <a:prstGeom prst="rect">
            <a:avLst/>
          </a:prstGeom>
        </p:spPr>
      </p:pic>
    </p:spTree>
    <p:extLst>
      <p:ext uri="{BB962C8B-B14F-4D97-AF65-F5344CB8AC3E}">
        <p14:creationId xmlns:p14="http://schemas.microsoft.com/office/powerpoint/2010/main" val="336380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9D40BD-7B6C-E844-8FD2-412750B9C323}"/>
              </a:ext>
            </a:extLst>
          </p:cNvPr>
          <p:cNvSpPr>
            <a:spLocks noGrp="1"/>
          </p:cNvSpPr>
          <p:nvPr>
            <p:ph type="title"/>
          </p:nvPr>
        </p:nvSpPr>
        <p:spPr/>
        <p:txBody>
          <a:bodyPr/>
          <a:lstStyle/>
          <a:p>
            <a:r>
              <a:rPr lang="en-US">
                <a:solidFill>
                  <a:schemeClr val="bg1"/>
                </a:solidFill>
              </a:rPr>
              <a:t>.</a:t>
            </a:r>
          </a:p>
        </p:txBody>
      </p:sp>
      <p:pic>
        <p:nvPicPr>
          <p:cNvPr id="4" name="Picture 4">
            <a:extLst>
              <a:ext uri="{FF2B5EF4-FFF2-40B4-BE49-F238E27FC236}">
                <a16:creationId xmlns="" xmlns:a16="http://schemas.microsoft.com/office/drawing/2014/main" id="{DC833BD7-1E8B-4F47-A142-38794F313691}"/>
              </a:ext>
            </a:extLst>
          </p:cNvPr>
          <p:cNvPicPr>
            <a:picLocks noGrp="1" noChangeAspect="1"/>
          </p:cNvPicPr>
          <p:nvPr>
            <p:ph idx="1"/>
          </p:nvPr>
        </p:nvPicPr>
        <p:blipFill>
          <a:blip r:embed="rId2"/>
          <a:stretch>
            <a:fillRect/>
          </a:stretch>
        </p:blipFill>
        <p:spPr>
          <a:xfrm>
            <a:off x="1597818" y="1264555"/>
            <a:ext cx="9656763" cy="4969335"/>
          </a:xfrm>
        </p:spPr>
      </p:pic>
    </p:spTree>
    <p:extLst>
      <p:ext uri="{BB962C8B-B14F-4D97-AF65-F5344CB8AC3E}">
        <p14:creationId xmlns:p14="http://schemas.microsoft.com/office/powerpoint/2010/main" val="152557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8C65A-DEE7-8A4B-BCBD-4577497C974D}"/>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124C7BAE-A21D-AA45-88E8-53E9971367B8}"/>
              </a:ext>
            </a:extLst>
          </p:cNvPr>
          <p:cNvSpPr>
            <a:spLocks noGrp="1"/>
          </p:cNvSpPr>
          <p:nvPr>
            <p:ph idx="1"/>
          </p:nvPr>
        </p:nvSpPr>
        <p:spPr>
          <a:xfrm>
            <a:off x="1678781" y="446484"/>
            <a:ext cx="9825831" cy="6018610"/>
          </a:xfrm>
        </p:spPr>
        <p:txBody>
          <a:bodyPr>
            <a:normAutofit fontScale="85000" lnSpcReduction="20000"/>
          </a:bodyPr>
          <a:lstStyle/>
          <a:p>
            <a:pPr marL="0" indent="0">
              <a:buNone/>
            </a:pPr>
            <a:r>
              <a:rPr lang="en-US" sz="4000" b="1">
                <a:solidFill>
                  <a:schemeClr val="tx1"/>
                </a:solidFill>
                <a:latin typeface="Algerian" pitchFamily="82" charset="0"/>
              </a:rPr>
              <a:t>Precautions :-</a:t>
            </a:r>
          </a:p>
          <a:p>
            <a:pPr marL="742950" indent="-742950">
              <a:buAutoNum type="arabicPeriod"/>
            </a:pPr>
            <a:r>
              <a:rPr lang="en-US" sz="4000" b="1">
                <a:solidFill>
                  <a:schemeClr val="tx1"/>
                </a:solidFill>
                <a:latin typeface="Angsana New" panose="02020603050405020304" pitchFamily="18" charset="-34"/>
                <a:cs typeface="Angsana New" panose="02020603050405020304" pitchFamily="18" charset="-34"/>
              </a:rPr>
              <a:t>Do not switch on the generator without filling the experimental liquid in the cell.</a:t>
            </a:r>
          </a:p>
          <a:p>
            <a:pPr marL="742950" indent="-742950">
              <a:buFont typeface="+mj-lt"/>
              <a:buAutoNum type="arabicPeriod"/>
            </a:pPr>
            <a:r>
              <a:rPr lang="en-US" sz="4000" b="1">
                <a:solidFill>
                  <a:schemeClr val="tx1"/>
                </a:solidFill>
                <a:latin typeface="Angsana New" panose="02020603050405020304" pitchFamily="18" charset="-34"/>
                <a:cs typeface="Angsana New" panose="02020603050405020304" pitchFamily="18" charset="-34"/>
              </a:rPr>
              <a:t> Remove experimental liquid out of cell after use. Keep it cleaned and dried.</a:t>
            </a:r>
          </a:p>
          <a:p>
            <a:pPr marL="742950" indent="-742950">
              <a:buFont typeface="+mj-lt"/>
              <a:buAutoNum type="arabicPeriod"/>
            </a:pPr>
            <a:r>
              <a:rPr lang="en-US" sz="4000" b="1">
                <a:solidFill>
                  <a:schemeClr val="tx1"/>
                </a:solidFill>
                <a:latin typeface="Angsana New" panose="02020603050405020304" pitchFamily="18" charset="-34"/>
                <a:cs typeface="Angsana New" panose="02020603050405020304" pitchFamily="18" charset="-34"/>
              </a:rPr>
              <a:t>Keep micrometer open at 25mm after use.</a:t>
            </a:r>
          </a:p>
          <a:p>
            <a:pPr marL="742950" indent="-742950">
              <a:buFont typeface="+mj-lt"/>
              <a:buAutoNum type="arabicPeriod"/>
            </a:pPr>
            <a:r>
              <a:rPr lang="en-US" sz="4000" b="1">
                <a:solidFill>
                  <a:schemeClr val="tx1"/>
                </a:solidFill>
                <a:latin typeface="Angsana New" panose="02020603050405020304" pitchFamily="18" charset="-34"/>
                <a:cs typeface="Angsana New" panose="02020603050405020304" pitchFamily="18" charset="-34"/>
              </a:rPr>
              <a:t>Generator should be given a time of 15 minutes for warming up before the observation (interferometer). </a:t>
            </a:r>
          </a:p>
          <a:p>
            <a:pPr marL="742950" indent="-742950">
              <a:buFont typeface="+mj-lt"/>
              <a:buAutoNum type="arabicPeriod"/>
            </a:pPr>
            <a:r>
              <a:rPr lang="en-US" sz="4000" b="1">
                <a:solidFill>
                  <a:schemeClr val="tx1"/>
                </a:solidFill>
                <a:latin typeface="Angsana New" panose="02020603050405020304" pitchFamily="18" charset="-34"/>
                <a:cs typeface="Angsana New" panose="02020603050405020304" pitchFamily="18" charset="-34"/>
              </a:rPr>
              <a:t>The experimental liquid should be taken out of cell after use and the cell should be kept clean and dry. </a:t>
            </a:r>
          </a:p>
        </p:txBody>
      </p:sp>
    </p:spTree>
    <p:extLst>
      <p:ext uri="{BB962C8B-B14F-4D97-AF65-F5344CB8AC3E}">
        <p14:creationId xmlns:p14="http://schemas.microsoft.com/office/powerpoint/2010/main" val="273127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323581-9C94-3548-81AF-DEA4AE0D0202}"/>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61A1D968-4141-5D40-ADF7-0A6FC9C7A067}"/>
              </a:ext>
            </a:extLst>
          </p:cNvPr>
          <p:cNvSpPr>
            <a:spLocks noGrp="1"/>
          </p:cNvSpPr>
          <p:nvPr>
            <p:ph idx="1"/>
          </p:nvPr>
        </p:nvSpPr>
        <p:spPr>
          <a:xfrm>
            <a:off x="1857375" y="172641"/>
            <a:ext cx="9647237" cy="6512720"/>
          </a:xfrm>
        </p:spPr>
        <p:txBody>
          <a:bodyPr/>
          <a:lstStyle/>
          <a:p>
            <a:pPr marL="0" indent="0">
              <a:buNone/>
            </a:pPr>
            <a:r>
              <a:rPr lang="en-US"/>
              <a:t> </a:t>
            </a:r>
          </a:p>
        </p:txBody>
      </p:sp>
      <p:pic>
        <p:nvPicPr>
          <p:cNvPr id="4" name="Picture 4">
            <a:extLst>
              <a:ext uri="{FF2B5EF4-FFF2-40B4-BE49-F238E27FC236}">
                <a16:creationId xmlns="" xmlns:a16="http://schemas.microsoft.com/office/drawing/2014/main" id="{870A0C7B-787A-5D45-A2F1-CE3DAC4407D4}"/>
              </a:ext>
            </a:extLst>
          </p:cNvPr>
          <p:cNvPicPr>
            <a:picLocks noChangeAspect="1"/>
          </p:cNvPicPr>
          <p:nvPr/>
        </p:nvPicPr>
        <p:blipFill>
          <a:blip r:embed="rId2"/>
          <a:stretch>
            <a:fillRect/>
          </a:stretch>
        </p:blipFill>
        <p:spPr>
          <a:xfrm>
            <a:off x="1857376" y="172640"/>
            <a:ext cx="6125766" cy="3077536"/>
          </a:xfrm>
          <a:prstGeom prst="rect">
            <a:avLst/>
          </a:prstGeom>
        </p:spPr>
      </p:pic>
      <p:pic>
        <p:nvPicPr>
          <p:cNvPr id="6" name="Picture 6">
            <a:extLst>
              <a:ext uri="{FF2B5EF4-FFF2-40B4-BE49-F238E27FC236}">
                <a16:creationId xmlns="" xmlns:a16="http://schemas.microsoft.com/office/drawing/2014/main" id="{4FD63A0D-9622-1045-A85E-1DC67597908E}"/>
              </a:ext>
            </a:extLst>
          </p:cNvPr>
          <p:cNvPicPr>
            <a:picLocks noChangeAspect="1"/>
          </p:cNvPicPr>
          <p:nvPr/>
        </p:nvPicPr>
        <p:blipFill>
          <a:blip r:embed="rId3"/>
          <a:stretch>
            <a:fillRect/>
          </a:stretch>
        </p:blipFill>
        <p:spPr>
          <a:xfrm>
            <a:off x="5375672" y="3445661"/>
            <a:ext cx="5825331" cy="3142050"/>
          </a:xfrm>
          <a:prstGeom prst="rect">
            <a:avLst/>
          </a:prstGeom>
        </p:spPr>
      </p:pic>
    </p:spTree>
    <p:extLst>
      <p:ext uri="{BB962C8B-B14F-4D97-AF65-F5344CB8AC3E}">
        <p14:creationId xmlns:p14="http://schemas.microsoft.com/office/powerpoint/2010/main" val="309562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2DC69C-DC72-A343-B234-6A2935DA03A4}"/>
              </a:ext>
            </a:extLst>
          </p:cNvPr>
          <p:cNvSpPr>
            <a:spLocks noGrp="1"/>
          </p:cNvSpPr>
          <p:nvPr>
            <p:ph type="title"/>
          </p:nvPr>
        </p:nvSpPr>
        <p:spPr/>
        <p:txBody>
          <a:bodyPr/>
          <a:lstStyle/>
          <a:p>
            <a:r>
              <a:rPr lang="en-US">
                <a:solidFill>
                  <a:schemeClr val="bg1"/>
                </a:solidFill>
              </a:rPr>
              <a:t>.</a:t>
            </a:r>
          </a:p>
        </p:txBody>
      </p:sp>
      <p:pic>
        <p:nvPicPr>
          <p:cNvPr id="4" name="Picture 4">
            <a:extLst>
              <a:ext uri="{FF2B5EF4-FFF2-40B4-BE49-F238E27FC236}">
                <a16:creationId xmlns="" xmlns:a16="http://schemas.microsoft.com/office/drawing/2014/main" id="{CC549F5C-57DE-4749-9240-EE5BA7E83480}"/>
              </a:ext>
            </a:extLst>
          </p:cNvPr>
          <p:cNvPicPr>
            <a:picLocks noGrp="1" noChangeAspect="1"/>
          </p:cNvPicPr>
          <p:nvPr>
            <p:ph idx="1"/>
          </p:nvPr>
        </p:nvPicPr>
        <p:blipFill>
          <a:blip r:embed="rId2"/>
          <a:stretch>
            <a:fillRect/>
          </a:stretch>
        </p:blipFill>
        <p:spPr>
          <a:xfrm>
            <a:off x="2019699" y="339726"/>
            <a:ext cx="4623989" cy="3082660"/>
          </a:xfrm>
        </p:spPr>
      </p:pic>
      <p:pic>
        <p:nvPicPr>
          <p:cNvPr id="6" name="Picture 6">
            <a:extLst>
              <a:ext uri="{FF2B5EF4-FFF2-40B4-BE49-F238E27FC236}">
                <a16:creationId xmlns="" xmlns:a16="http://schemas.microsoft.com/office/drawing/2014/main" id="{7B79FEE6-EA41-B043-B738-908B97598B43}"/>
              </a:ext>
            </a:extLst>
          </p:cNvPr>
          <p:cNvPicPr>
            <a:picLocks noChangeAspect="1"/>
          </p:cNvPicPr>
          <p:nvPr/>
        </p:nvPicPr>
        <p:blipFill>
          <a:blip r:embed="rId3"/>
          <a:stretch>
            <a:fillRect/>
          </a:stretch>
        </p:blipFill>
        <p:spPr>
          <a:xfrm>
            <a:off x="7216914" y="339726"/>
            <a:ext cx="4013597" cy="2937325"/>
          </a:xfrm>
          <a:prstGeom prst="rect">
            <a:avLst/>
          </a:prstGeom>
        </p:spPr>
      </p:pic>
      <p:pic>
        <p:nvPicPr>
          <p:cNvPr id="8" name="Picture 8">
            <a:extLst>
              <a:ext uri="{FF2B5EF4-FFF2-40B4-BE49-F238E27FC236}">
                <a16:creationId xmlns="" xmlns:a16="http://schemas.microsoft.com/office/drawing/2014/main" id="{A27C7F7A-4CE7-C84E-8D42-DA3A577BBECA}"/>
              </a:ext>
            </a:extLst>
          </p:cNvPr>
          <p:cNvPicPr>
            <a:picLocks noChangeAspect="1"/>
          </p:cNvPicPr>
          <p:nvPr/>
        </p:nvPicPr>
        <p:blipFill>
          <a:blip r:embed="rId4"/>
          <a:stretch>
            <a:fillRect/>
          </a:stretch>
        </p:blipFill>
        <p:spPr>
          <a:xfrm>
            <a:off x="4479087" y="3604894"/>
            <a:ext cx="3789804" cy="2980783"/>
          </a:xfrm>
          <a:prstGeom prst="rect">
            <a:avLst/>
          </a:prstGeom>
        </p:spPr>
      </p:pic>
    </p:spTree>
    <p:extLst>
      <p:ext uri="{BB962C8B-B14F-4D97-AF65-F5344CB8AC3E}">
        <p14:creationId xmlns:p14="http://schemas.microsoft.com/office/powerpoint/2010/main" val="220718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278A85-5D7A-104E-8CBC-EC122CE805BB}"/>
              </a:ext>
            </a:extLst>
          </p:cNvPr>
          <p:cNvSpPr>
            <a:spLocks noGrp="1"/>
          </p:cNvSpPr>
          <p:nvPr>
            <p:ph type="title"/>
          </p:nvPr>
        </p:nvSpPr>
        <p:spPr>
          <a:xfrm>
            <a:off x="1857375" y="339328"/>
            <a:ext cx="9647237" cy="6179344"/>
          </a:xfrm>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42FC8A06-D74F-D44C-88DC-22D1B0CB3B3E}"/>
              </a:ext>
            </a:extLst>
          </p:cNvPr>
          <p:cNvSpPr>
            <a:spLocks noGrp="1"/>
          </p:cNvSpPr>
          <p:nvPr>
            <p:ph idx="1"/>
          </p:nvPr>
        </p:nvSpPr>
        <p:spPr>
          <a:xfrm>
            <a:off x="2000250" y="339328"/>
            <a:ext cx="9504362" cy="6179344"/>
          </a:xfrm>
        </p:spPr>
        <p:txBody>
          <a:bodyPr/>
          <a:lstStyle/>
          <a:p>
            <a:pPr marL="0" indent="0">
              <a:buNone/>
            </a:pPr>
            <a:r>
              <a:rPr lang="en-US" dirty="0"/>
              <a:t>  </a:t>
            </a:r>
            <a:r>
              <a:rPr lang="en-US" sz="4800" b="1" dirty="0">
                <a:solidFill>
                  <a:schemeClr val="tx1"/>
                </a:solidFill>
                <a:latin typeface="Algerian" pitchFamily="82" charset="0"/>
              </a:rPr>
              <a:t>Theory:-</a:t>
            </a:r>
            <a:r>
              <a:rPr lang="en-US" sz="5400" b="1" dirty="0">
                <a:solidFill>
                  <a:schemeClr val="tx1"/>
                </a:solidFill>
                <a:latin typeface="Algerian" pitchFamily="82" charset="0"/>
              </a:rPr>
              <a:t> </a:t>
            </a:r>
            <a:r>
              <a:rPr lang="en-US" sz="4400" b="1" dirty="0">
                <a:solidFill>
                  <a:schemeClr val="tx1"/>
                </a:solidFill>
                <a:latin typeface="Angsana New" panose="02020603050405020304" pitchFamily="18" charset="-34"/>
                <a:cs typeface="Angsana New" panose="02020603050405020304" pitchFamily="18" charset="-34"/>
              </a:rPr>
              <a:t>Ultrasonic interferometer is a simple device which yields accurate and consistent data,  from which one can determine the velocity of ultrasonic sound in a liquid medium. </a:t>
            </a:r>
          </a:p>
          <a:p>
            <a:pPr marL="0" indent="0">
              <a:buNone/>
            </a:pPr>
            <a:r>
              <a:rPr lang="en-US" sz="3200" b="1" dirty="0">
                <a:solidFill>
                  <a:schemeClr val="tx1"/>
                </a:solidFill>
                <a:latin typeface="Algerian" pitchFamily="82" charset="0"/>
                <a:cs typeface="Aharoni" panose="02010803020104030203" pitchFamily="2" charset="-79"/>
              </a:rPr>
              <a:t> </a:t>
            </a:r>
            <a:r>
              <a:rPr lang="en-US" sz="4000" b="1" dirty="0" err="1">
                <a:solidFill>
                  <a:schemeClr val="tx1"/>
                </a:solidFill>
                <a:latin typeface="Algerian" pitchFamily="82" charset="0"/>
                <a:cs typeface="Aharoni" panose="02010803020104030203" pitchFamily="2" charset="-79"/>
              </a:rPr>
              <a:t>Ultrasonics</a:t>
            </a:r>
            <a:r>
              <a:rPr lang="en-US" sz="4000" b="1" dirty="0">
                <a:solidFill>
                  <a:schemeClr val="tx1"/>
                </a:solidFill>
                <a:latin typeface="Algerian" pitchFamily="82" charset="0"/>
                <a:cs typeface="Aharoni" panose="02010803020104030203" pitchFamily="2" charset="-79"/>
              </a:rPr>
              <a:t>: </a:t>
            </a:r>
          </a:p>
        </p:txBody>
      </p:sp>
      <p:pic>
        <p:nvPicPr>
          <p:cNvPr id="4" name="Picture 4">
            <a:extLst>
              <a:ext uri="{FF2B5EF4-FFF2-40B4-BE49-F238E27FC236}">
                <a16:creationId xmlns="" xmlns:a16="http://schemas.microsoft.com/office/drawing/2014/main" id="{390FAA3E-14E1-C040-A2D6-5C0E817DFC3A}"/>
              </a:ext>
            </a:extLst>
          </p:cNvPr>
          <p:cNvPicPr>
            <a:picLocks noChangeAspect="1"/>
          </p:cNvPicPr>
          <p:nvPr/>
        </p:nvPicPr>
        <p:blipFill>
          <a:blip r:embed="rId2"/>
          <a:stretch>
            <a:fillRect/>
          </a:stretch>
        </p:blipFill>
        <p:spPr>
          <a:xfrm>
            <a:off x="3096351" y="4619783"/>
            <a:ext cx="6343650" cy="2571750"/>
          </a:xfrm>
          <a:prstGeom prst="rect">
            <a:avLst/>
          </a:prstGeom>
        </p:spPr>
      </p:pic>
    </p:spTree>
    <p:extLst>
      <p:ext uri="{BB962C8B-B14F-4D97-AF65-F5344CB8AC3E}">
        <p14:creationId xmlns:p14="http://schemas.microsoft.com/office/powerpoint/2010/main" val="88449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CBBE67-942C-C342-A18C-613A64808139}"/>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09180D93-D24F-154D-A6A3-E9F0B99F749E}"/>
              </a:ext>
            </a:extLst>
          </p:cNvPr>
          <p:cNvSpPr>
            <a:spLocks noGrp="1"/>
          </p:cNvSpPr>
          <p:nvPr>
            <p:ph idx="1"/>
          </p:nvPr>
        </p:nvSpPr>
        <p:spPr>
          <a:xfrm>
            <a:off x="1696641" y="357187"/>
            <a:ext cx="9932987" cy="6143625"/>
          </a:xfrm>
        </p:spPr>
        <p:txBody>
          <a:bodyPr>
            <a:normAutofit lnSpcReduction="10000"/>
          </a:bodyPr>
          <a:lstStyle/>
          <a:p>
            <a:pPr marL="0" indent="0">
              <a:buNone/>
            </a:pPr>
            <a:r>
              <a:rPr lang="en-US" sz="3600" b="1">
                <a:solidFill>
                  <a:schemeClr val="tx1"/>
                </a:solidFill>
                <a:latin typeface="Angsana New" panose="02020603050405020304" pitchFamily="18" charset="-34"/>
                <a:cs typeface="Angsana New" panose="02020603050405020304" pitchFamily="18" charset="-34"/>
              </a:rPr>
              <a:t>Ultrasonic sound refers to sound pressure with a frequency greater than the human audible range (20HZ  to 20 KHz). When an ultrasonic wave propagates through a medium, the molecules in that medium vibrate over very short distance in a direction parallel to the longitudinal wave.During this vibration, momentum is transferred among molecules. This causes the wave to pass through the medium.</a:t>
            </a:r>
          </a:p>
          <a:p>
            <a:pPr marL="0" indent="0">
              <a:buNone/>
            </a:pPr>
            <a:r>
              <a:rPr lang="en-US" sz="4000" b="1">
                <a:solidFill>
                  <a:schemeClr val="tx1"/>
                </a:solidFill>
                <a:latin typeface="Algerian" pitchFamily="82" charset="0"/>
                <a:cs typeface="Angsana New" panose="02020603050405020304" pitchFamily="18" charset="-34"/>
              </a:rPr>
              <a:t>Formula</a:t>
            </a:r>
          </a:p>
          <a:p>
            <a:pPr marL="0" indent="0">
              <a:buNone/>
            </a:pPr>
            <a:r>
              <a:rPr lang="en-US" sz="4000" b="1">
                <a:solidFill>
                  <a:schemeClr val="tx1"/>
                </a:solidFill>
                <a:latin typeface="Algerian" pitchFamily="82" charset="0"/>
                <a:cs typeface="Angsana New" panose="02020603050405020304" pitchFamily="18" charset="-34"/>
              </a:rPr>
              <a:t>Used:-</a:t>
            </a:r>
          </a:p>
        </p:txBody>
      </p:sp>
      <p:pic>
        <p:nvPicPr>
          <p:cNvPr id="4" name="Picture 4">
            <a:extLst>
              <a:ext uri="{FF2B5EF4-FFF2-40B4-BE49-F238E27FC236}">
                <a16:creationId xmlns="" xmlns:a16="http://schemas.microsoft.com/office/drawing/2014/main" id="{DC9ADA73-E146-0042-BC9D-41E7873D306D}"/>
              </a:ext>
            </a:extLst>
          </p:cNvPr>
          <p:cNvPicPr>
            <a:picLocks noChangeAspect="1"/>
          </p:cNvPicPr>
          <p:nvPr/>
        </p:nvPicPr>
        <p:blipFill>
          <a:blip r:embed="rId2"/>
          <a:stretch>
            <a:fillRect/>
          </a:stretch>
        </p:blipFill>
        <p:spPr>
          <a:xfrm>
            <a:off x="4638674" y="3732609"/>
            <a:ext cx="6273404" cy="2768203"/>
          </a:xfrm>
          <a:prstGeom prst="rect">
            <a:avLst/>
          </a:prstGeom>
        </p:spPr>
      </p:pic>
    </p:spTree>
    <p:extLst>
      <p:ext uri="{BB962C8B-B14F-4D97-AF65-F5344CB8AC3E}">
        <p14:creationId xmlns:p14="http://schemas.microsoft.com/office/powerpoint/2010/main" val="12812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65E009-9D68-D845-A6E1-4A6A16F3C206}"/>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6FD04936-7577-BF43-907C-AA60BFA5531E}"/>
              </a:ext>
            </a:extLst>
          </p:cNvPr>
          <p:cNvSpPr>
            <a:spLocks noGrp="1"/>
          </p:cNvSpPr>
          <p:nvPr>
            <p:ph idx="1"/>
          </p:nvPr>
        </p:nvSpPr>
        <p:spPr>
          <a:xfrm>
            <a:off x="1803797" y="214313"/>
            <a:ext cx="9700815" cy="6268409"/>
          </a:xfrm>
        </p:spPr>
        <p:txBody>
          <a:bodyPr>
            <a:normAutofit fontScale="85000" lnSpcReduction="10000"/>
          </a:bodyPr>
          <a:lstStyle/>
          <a:p>
            <a:pPr marL="0" indent="0">
              <a:buNone/>
            </a:pPr>
            <a:r>
              <a:rPr lang="en-US"/>
              <a:t> </a:t>
            </a:r>
            <a:r>
              <a:rPr lang="en-US" sz="4400" b="1">
                <a:solidFill>
                  <a:schemeClr val="tx1"/>
                </a:solidFill>
                <a:latin typeface="Algerian" pitchFamily="82" charset="0"/>
              </a:rPr>
              <a:t>Principle:- </a:t>
            </a:r>
            <a:r>
              <a:rPr lang="en-US" sz="3600" b="1">
                <a:solidFill>
                  <a:schemeClr val="tx1"/>
                </a:solidFill>
                <a:latin typeface="Angsana New" panose="02020603050405020304" pitchFamily="18" charset="-34"/>
                <a:cs typeface="Angsana New" panose="02020603050405020304" pitchFamily="18" charset="-34"/>
              </a:rPr>
              <a:t>When ultrasonic waves travel through a transparent liquid, due to alternate compression and rarefaction, longitudinal stationary waves are produced.tothese waves,If monochromatic light is passed through the liquid perpendicular the liquidbehaves as diffraction grating.Such a grating is known as Acoustic Grating. Here the lines of compression and rarefaction act as transparent light waves. It is used to find wavelength and velocity(v) of ultrasonic waves in the liquid. Using the value of 1, the velocity (v) can be obtained by the relation v= 1×f</a:t>
            </a:r>
          </a:p>
          <a:p>
            <a:pPr marL="0" indent="0">
              <a:buNone/>
            </a:pPr>
            <a:r>
              <a:rPr lang="en-US" sz="3200" b="1">
                <a:solidFill>
                  <a:schemeClr val="tx1"/>
                </a:solidFill>
                <a:latin typeface="Algerian" pitchFamily="82" charset="0"/>
                <a:cs typeface="Angsana New" panose="02020603050405020304" pitchFamily="18" charset="-34"/>
              </a:rPr>
              <a:t>Construction:- </a:t>
            </a:r>
            <a:r>
              <a:rPr lang="en-US" sz="3200" b="1">
                <a:solidFill>
                  <a:schemeClr val="tx1"/>
                </a:solidFill>
                <a:latin typeface="Angsana New" panose="02020603050405020304" pitchFamily="18" charset="-34"/>
                <a:cs typeface="Angsana New" panose="02020603050405020304" pitchFamily="18" charset="-34"/>
              </a:rPr>
              <a:t> </a:t>
            </a:r>
            <a:r>
              <a:rPr lang="en-US" sz="3600" b="1">
                <a:solidFill>
                  <a:schemeClr val="tx1"/>
                </a:solidFill>
                <a:latin typeface="Angsana New" panose="02020603050405020304" pitchFamily="18" charset="-34"/>
                <a:cs typeface="Angsana New" panose="02020603050405020304" pitchFamily="18" charset="-34"/>
              </a:rPr>
              <a:t>It is of a glass tank, filled with the liquid. A piezoelectric (Quartz) is fixed at the bottom of the glass tank and is connected with piezo-electric oscillatory circuit as shown in the figure:</a:t>
            </a:r>
          </a:p>
        </p:txBody>
      </p:sp>
    </p:spTree>
    <p:extLst>
      <p:ext uri="{BB962C8B-B14F-4D97-AF65-F5344CB8AC3E}">
        <p14:creationId xmlns:p14="http://schemas.microsoft.com/office/powerpoint/2010/main" val="147794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65F257-ED40-F74C-9767-BD5018CFE90F}"/>
              </a:ext>
            </a:extLst>
          </p:cNvPr>
          <p:cNvSpPr>
            <a:spLocks noGrp="1"/>
          </p:cNvSpPr>
          <p:nvPr>
            <p:ph type="title"/>
          </p:nvPr>
        </p:nvSpPr>
        <p:spPr/>
        <p:txBody>
          <a:bodyPr/>
          <a:lstStyle/>
          <a:p>
            <a:r>
              <a:rPr lang="en-US">
                <a:solidFill>
                  <a:schemeClr val="bg1"/>
                </a:solidFill>
              </a:rPr>
              <a:t>.</a:t>
            </a:r>
          </a:p>
        </p:txBody>
      </p:sp>
      <p:sp>
        <p:nvSpPr>
          <p:cNvPr id="7" name="Content Placeholder 6">
            <a:extLst>
              <a:ext uri="{FF2B5EF4-FFF2-40B4-BE49-F238E27FC236}">
                <a16:creationId xmlns="" xmlns:a16="http://schemas.microsoft.com/office/drawing/2014/main" id="{E80C152E-FC72-A644-ADEA-225077AC4FF5}"/>
              </a:ext>
            </a:extLst>
          </p:cNvPr>
          <p:cNvSpPr>
            <a:spLocks noGrp="1"/>
          </p:cNvSpPr>
          <p:nvPr>
            <p:ph idx="1"/>
          </p:nvPr>
        </p:nvSpPr>
        <p:spPr>
          <a:xfrm>
            <a:off x="1803399" y="285750"/>
            <a:ext cx="8915400" cy="6161484"/>
          </a:xfrm>
        </p:spPr>
        <p:txBody>
          <a:bodyPr>
            <a:normAutofit fontScale="92500"/>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sz="3600" b="1">
              <a:latin typeface="Angsana New" panose="02020603050405020304" pitchFamily="18" charset="-34"/>
              <a:cs typeface="Angsana New" panose="02020603050405020304" pitchFamily="18" charset="-34"/>
            </a:endParaRPr>
          </a:p>
          <a:p>
            <a:pPr marL="0" indent="0">
              <a:buNone/>
            </a:pPr>
            <a:r>
              <a:rPr lang="en-US" sz="3600" b="1">
                <a:latin typeface="Angsana New" panose="02020603050405020304" pitchFamily="18" charset="-34"/>
                <a:cs typeface="Angsana New" panose="02020603050405020304" pitchFamily="18" charset="-34"/>
              </a:rPr>
              <a:t>An incandescent lamp is used as a monochromatic source (S) and a telescope arrangement is used to view the diffraction pattern. A collimator consisting of two lenses L1 and L2 is used to ocus the light effectively in the glass tank.</a:t>
            </a:r>
          </a:p>
        </p:txBody>
      </p:sp>
      <p:pic>
        <p:nvPicPr>
          <p:cNvPr id="8" name="Picture 8">
            <a:extLst>
              <a:ext uri="{FF2B5EF4-FFF2-40B4-BE49-F238E27FC236}">
                <a16:creationId xmlns="" xmlns:a16="http://schemas.microsoft.com/office/drawing/2014/main" id="{44E5C4CC-8FE9-4C42-A2AF-A99749F007AE}"/>
              </a:ext>
            </a:extLst>
          </p:cNvPr>
          <p:cNvPicPr>
            <a:picLocks noChangeAspect="1"/>
          </p:cNvPicPr>
          <p:nvPr/>
        </p:nvPicPr>
        <p:blipFill>
          <a:blip r:embed="rId2"/>
          <a:stretch>
            <a:fillRect/>
          </a:stretch>
        </p:blipFill>
        <p:spPr>
          <a:xfrm>
            <a:off x="2592925" y="438150"/>
            <a:ext cx="7247591" cy="2933700"/>
          </a:xfrm>
          <a:prstGeom prst="rect">
            <a:avLst/>
          </a:prstGeom>
        </p:spPr>
      </p:pic>
    </p:spTree>
    <p:extLst>
      <p:ext uri="{BB962C8B-B14F-4D97-AF65-F5344CB8AC3E}">
        <p14:creationId xmlns:p14="http://schemas.microsoft.com/office/powerpoint/2010/main" val="340456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270CA7-C676-5047-A939-0083A6714244}"/>
              </a:ext>
            </a:extLst>
          </p:cNvPr>
          <p:cNvSpPr>
            <a:spLocks noGrp="1"/>
          </p:cNvSpPr>
          <p:nvPr>
            <p:ph type="title"/>
          </p:nvPr>
        </p:nvSpPr>
        <p:spPr/>
        <p:txBody>
          <a:bodyPr/>
          <a:lstStyle/>
          <a:p>
            <a:r>
              <a:rPr lang="en-US">
                <a:solidFill>
                  <a:schemeClr val="bg1"/>
                </a:solidFill>
              </a:rPr>
              <a:t>.</a:t>
            </a:r>
          </a:p>
        </p:txBody>
      </p:sp>
      <p:sp>
        <p:nvSpPr>
          <p:cNvPr id="5" name="Content Placeholder 4">
            <a:extLst>
              <a:ext uri="{FF2B5EF4-FFF2-40B4-BE49-F238E27FC236}">
                <a16:creationId xmlns="" xmlns:a16="http://schemas.microsoft.com/office/drawing/2014/main" id="{99287DA0-F176-3549-80F2-8551CA7DC83F}"/>
              </a:ext>
            </a:extLst>
          </p:cNvPr>
          <p:cNvSpPr>
            <a:spLocks noGrp="1"/>
          </p:cNvSpPr>
          <p:nvPr>
            <p:ph idx="1"/>
          </p:nvPr>
        </p:nvSpPr>
        <p:spPr>
          <a:xfrm>
            <a:off x="1660922" y="267891"/>
            <a:ext cx="9843690" cy="6429375"/>
          </a:xfrm>
        </p:spPr>
        <p:txBody>
          <a:bodyPr>
            <a:normAutofit fontScale="92500" lnSpcReduction="20000"/>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sz="4800" b="1">
              <a:solidFill>
                <a:schemeClr val="tx1"/>
              </a:solidFill>
              <a:latin typeface="Algerian" pitchFamily="82" charset="0"/>
            </a:endParaRPr>
          </a:p>
          <a:p>
            <a:pPr marL="0" indent="0">
              <a:buNone/>
            </a:pPr>
            <a:r>
              <a:rPr lang="en-US" sz="4800" b="1">
                <a:solidFill>
                  <a:schemeClr val="tx1"/>
                </a:solidFill>
                <a:latin typeface="Algerian" pitchFamily="82" charset="0"/>
              </a:rPr>
              <a:t>Working:-  </a:t>
            </a:r>
            <a:r>
              <a:rPr lang="en-US" sz="3600" b="1">
                <a:solidFill>
                  <a:schemeClr val="tx1"/>
                </a:solidFill>
                <a:latin typeface="Angsana New" panose="02020603050405020304" pitchFamily="18" charset="-34"/>
                <a:cs typeface="Angsana New" panose="02020603050405020304" pitchFamily="18" charset="-34"/>
              </a:rPr>
              <a:t>I)  </a:t>
            </a:r>
            <a:r>
              <a:rPr lang="en-US" sz="3900" b="1">
                <a:solidFill>
                  <a:schemeClr val="tx1"/>
                </a:solidFill>
                <a:latin typeface="Angsana New" panose="02020603050405020304" pitchFamily="18" charset="-34"/>
                <a:cs typeface="Angsana New" panose="02020603050405020304" pitchFamily="18" charset="-34"/>
              </a:rPr>
              <a:t>When the piezo-electric crystal is kept at rest:</a:t>
            </a:r>
          </a:p>
          <a:p>
            <a:pPr marL="0" indent="0">
              <a:buNone/>
            </a:pPr>
            <a:r>
              <a:rPr lang="en-US" sz="3900" b="1">
                <a:latin typeface="Angsana New" panose="02020603050405020304" pitchFamily="18" charset="-34"/>
                <a:cs typeface="Angsana New" panose="02020603050405020304" pitchFamily="18" charset="-34"/>
              </a:rPr>
              <a:t>Initially the piezoelectric crystal is kept at rest and themonochromaticatislight switched ON. When the light is focused in the glass tank filled with the liquid, a single image, a vertical peak is observed in telescope. i.e., there is no diffraction.</a:t>
            </a:r>
          </a:p>
        </p:txBody>
      </p:sp>
      <p:pic>
        <p:nvPicPr>
          <p:cNvPr id="6" name="Picture 6">
            <a:extLst>
              <a:ext uri="{FF2B5EF4-FFF2-40B4-BE49-F238E27FC236}">
                <a16:creationId xmlns="" xmlns:a16="http://schemas.microsoft.com/office/drawing/2014/main" id="{5BB3DC62-121A-934E-A7F5-7178408EE5A5}"/>
              </a:ext>
            </a:extLst>
          </p:cNvPr>
          <p:cNvPicPr>
            <a:picLocks noChangeAspect="1"/>
          </p:cNvPicPr>
          <p:nvPr/>
        </p:nvPicPr>
        <p:blipFill>
          <a:blip r:embed="rId2"/>
          <a:stretch>
            <a:fillRect/>
          </a:stretch>
        </p:blipFill>
        <p:spPr>
          <a:xfrm>
            <a:off x="2592925" y="267891"/>
            <a:ext cx="6791325" cy="2804891"/>
          </a:xfrm>
          <a:prstGeom prst="rect">
            <a:avLst/>
          </a:prstGeom>
        </p:spPr>
      </p:pic>
    </p:spTree>
    <p:extLst>
      <p:ext uri="{BB962C8B-B14F-4D97-AF65-F5344CB8AC3E}">
        <p14:creationId xmlns:p14="http://schemas.microsoft.com/office/powerpoint/2010/main" val="139218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494448-A4D3-A544-972E-8629CA5CC382}"/>
              </a:ext>
            </a:extLst>
          </p:cNvPr>
          <p:cNvSpPr>
            <a:spLocks noGrp="1"/>
          </p:cNvSpPr>
          <p:nvPr>
            <p:ph type="title"/>
          </p:nvPr>
        </p:nvSpPr>
        <p:spPr/>
        <p:txBody>
          <a:bodyPr/>
          <a:lstStyle/>
          <a:p>
            <a:r>
              <a:rPr lang="en-US">
                <a:solidFill>
                  <a:schemeClr val="bg1"/>
                </a:solidFill>
              </a:rPr>
              <a:t>.</a:t>
            </a:r>
          </a:p>
        </p:txBody>
      </p:sp>
      <p:sp>
        <p:nvSpPr>
          <p:cNvPr id="3" name="Content Placeholder 2">
            <a:extLst>
              <a:ext uri="{FF2B5EF4-FFF2-40B4-BE49-F238E27FC236}">
                <a16:creationId xmlns="" xmlns:a16="http://schemas.microsoft.com/office/drawing/2014/main" id="{E085CCC1-F5D5-9044-9789-75C21647E780}"/>
              </a:ext>
            </a:extLst>
          </p:cNvPr>
          <p:cNvSpPr>
            <a:spLocks noGrp="1"/>
          </p:cNvSpPr>
          <p:nvPr>
            <p:ph idx="1"/>
          </p:nvPr>
        </p:nvSpPr>
        <p:spPr>
          <a:xfrm>
            <a:off x="1502478" y="532142"/>
            <a:ext cx="9686669" cy="6232922"/>
          </a:xfrm>
        </p:spPr>
        <p:txBody>
          <a:bodyPr>
            <a:noAutofit/>
          </a:bodyPr>
          <a:lstStyle/>
          <a:p>
            <a:pPr marL="0" indent="0">
              <a:buNone/>
            </a:pPr>
            <a:r>
              <a:rPr lang="en-US" sz="2800" b="1" dirty="0">
                <a:solidFill>
                  <a:schemeClr val="tx1"/>
                </a:solidFill>
                <a:latin typeface="Angsana New" panose="02020603050405020304" pitchFamily="18" charset="-34"/>
                <a:cs typeface="Angsana New" panose="02020603050405020304" pitchFamily="18" charset="-34"/>
              </a:rPr>
              <a:t>(ii) When the piezoelectric crystal is set into vibrations:</a:t>
            </a:r>
          </a:p>
          <a:p>
            <a:pPr marL="0" indent="0">
              <a:buNone/>
            </a:pPr>
            <a:r>
              <a:rPr lang="en-US" sz="2800" b="1" dirty="0">
                <a:solidFill>
                  <a:schemeClr val="tx1"/>
                </a:solidFill>
                <a:latin typeface="Angsana New" panose="02020603050405020304" pitchFamily="18" charset="-34"/>
                <a:cs typeface="Angsana New" panose="02020603050405020304" pitchFamily="18" charset="-34"/>
              </a:rPr>
              <a:t>Now the crystal is put into vibration using </a:t>
            </a:r>
            <a:r>
              <a:rPr lang="en-US" sz="2800" b="1" dirty="0" err="1">
                <a:solidFill>
                  <a:schemeClr val="tx1"/>
                </a:solidFill>
                <a:latin typeface="Angsana New" panose="02020603050405020304" pitchFamily="18" charset="-34"/>
                <a:cs typeface="Angsana New" panose="02020603050405020304" pitchFamily="18" charset="-34"/>
              </a:rPr>
              <a:t>piezo</a:t>
            </a:r>
            <a:r>
              <a:rPr lang="en-US" sz="2800" b="1" dirty="0">
                <a:solidFill>
                  <a:schemeClr val="tx1"/>
                </a:solidFill>
                <a:latin typeface="Angsana New" panose="02020603050405020304" pitchFamily="18" charset="-34"/>
                <a:cs typeface="Angsana New" panose="02020603050405020304" pitchFamily="18" charset="-34"/>
              </a:rPr>
              <a:t>-electric oscillatory circuit. At Resonance, Ultrasonic waves are produced and are passed through the liquid. These Ultrasonic waves are reflected by the walls of the glass tank and form a stationery wave pattern with nodes and antinodes in the liquid. At nodes the density of the liquid becomes less. Thus, the liquid behaves as a directing element called acoustical grating element. Now when the monochromatic light is passed the light gets directed and a diffraction pattern consisting of central maxima and principle maxima on either side is viewed through the telescope as shown figure</a:t>
            </a:r>
          </a:p>
        </p:txBody>
      </p:sp>
    </p:spTree>
    <p:extLst>
      <p:ext uri="{BB962C8B-B14F-4D97-AF65-F5344CB8AC3E}">
        <p14:creationId xmlns:p14="http://schemas.microsoft.com/office/powerpoint/2010/main" val="349671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TotalTime>
  <Words>761</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Aharoni</vt:lpstr>
      <vt:lpstr>Aldhabi</vt:lpstr>
      <vt:lpstr>Algerian</vt:lpstr>
      <vt:lpstr>Angsana New</vt:lpstr>
      <vt:lpstr>Arial</vt:lpstr>
      <vt:lpstr>Century Gothic</vt:lpstr>
      <vt:lpstr>Wingdings 3</vt:lpstr>
      <vt:lpstr>Wisp</vt:lpstr>
      <vt:lpstr>.</vt:lpstr>
      <vt:lpstr>.</vt:lpstr>
      <vt:lpstr>.</vt:lpstr>
      <vt:lpstr>.</vt:lpstr>
      <vt:lpstr>.</vt:lpstr>
      <vt:lpstr>.</vt:lpstr>
      <vt:lpstr>.</vt:lpstr>
      <vt:lpstr>.</vt:lpstr>
      <vt:lpstr>.</vt:lpstr>
      <vt:lpstr>.</vt:lpstr>
      <vt:lpstr>.</vt:lpstr>
      <vt:lpstr>.</vt:lpstr>
      <vt:lpstr>.</vt:lpstr>
      <vt:lpstr>.</vt:lpstr>
      <vt:lpstr>.</vt:lpstr>
      <vt:lpst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Unknown User</dc:creator>
  <cp:lastModifiedBy>Microsoft account</cp:lastModifiedBy>
  <cp:revision>38</cp:revision>
  <dcterms:created xsi:type="dcterms:W3CDTF">2020-06-19T10:07:54Z</dcterms:created>
  <dcterms:modified xsi:type="dcterms:W3CDTF">2020-06-23T16:35:51Z</dcterms:modified>
</cp:coreProperties>
</file>